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5"/>
    <p:sldMasterId id="2147483693" r:id="rId6"/>
  </p:sldMasterIdLst>
  <p:notesMasterIdLst>
    <p:notesMasterId r:id="rId31"/>
  </p:notesMasterIdLst>
  <p:sldIdLst>
    <p:sldId id="256" r:id="rId7"/>
    <p:sldId id="258" r:id="rId8"/>
    <p:sldId id="259" r:id="rId9"/>
    <p:sldId id="257" r:id="rId10"/>
    <p:sldId id="260" r:id="rId11"/>
    <p:sldId id="269" r:id="rId12"/>
    <p:sldId id="282" r:id="rId13"/>
    <p:sldId id="285" r:id="rId14"/>
    <p:sldId id="270" r:id="rId15"/>
    <p:sldId id="272" r:id="rId16"/>
    <p:sldId id="265" r:id="rId17"/>
    <p:sldId id="279" r:id="rId18"/>
    <p:sldId id="266" r:id="rId19"/>
    <p:sldId id="273" r:id="rId20"/>
    <p:sldId id="267" r:id="rId21"/>
    <p:sldId id="287" r:id="rId22"/>
    <p:sldId id="275" r:id="rId23"/>
    <p:sldId id="268" r:id="rId24"/>
    <p:sldId id="286" r:id="rId25"/>
    <p:sldId id="271" r:id="rId26"/>
    <p:sldId id="276" r:id="rId27"/>
    <p:sldId id="261" r:id="rId28"/>
    <p:sldId id="278" r:id="rId29"/>
    <p:sldId id="281" r:id="rId30"/>
  </p:sldIdLst>
  <p:sldSz cx="9144000" cy="6858000" type="screen4x3"/>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die  Fivaz" initials="EF" lastIdx="34" clrIdx="0">
    <p:extLst>
      <p:ext uri="{19B8F6BF-5375-455C-9EA6-DF929625EA0E}">
        <p15:presenceInfo xmlns:p15="http://schemas.microsoft.com/office/powerpoint/2012/main" userId="S::efivaz@twkagri.com::5f4fd3ed-547a-4cc8-87ee-86ad55cdb7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8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6DD551-08D4-44B2-AA89-27F8A0083634}" v="1" dt="2021-11-28T08:05:10.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8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ze Keyter" userId="f0c2a322-f276-4b87-bb90-beed3d31a02b" providerId="ADAL" clId="{F36DD551-08D4-44B2-AA89-27F8A0083634}"/>
    <pc:docChg chg="modSld">
      <pc:chgData name="Marlize Keyter" userId="f0c2a322-f276-4b87-bb90-beed3d31a02b" providerId="ADAL" clId="{F36DD551-08D4-44B2-AA89-27F8A0083634}" dt="2021-11-28T08:06:40.774" v="39" actId="20577"/>
      <pc:docMkLst>
        <pc:docMk/>
      </pc:docMkLst>
      <pc:sldChg chg="modSp mod">
        <pc:chgData name="Marlize Keyter" userId="f0c2a322-f276-4b87-bb90-beed3d31a02b" providerId="ADAL" clId="{F36DD551-08D4-44B2-AA89-27F8A0083634}" dt="2021-11-28T08:06:40.774" v="39" actId="20577"/>
        <pc:sldMkLst>
          <pc:docMk/>
          <pc:sldMk cId="2222195030" sldId="278"/>
        </pc:sldMkLst>
        <pc:spChg chg="mod">
          <ac:chgData name="Marlize Keyter" userId="f0c2a322-f276-4b87-bb90-beed3d31a02b" providerId="ADAL" clId="{F36DD551-08D4-44B2-AA89-27F8A0083634}" dt="2021-11-28T08:06:40.774" v="39" actId="20577"/>
          <ac:spMkLst>
            <pc:docMk/>
            <pc:sldMk cId="2222195030" sldId="278"/>
            <ac:spMk id="7" creationId="{B80764DF-5A3F-4DED-8357-C04BAF3977EC}"/>
          </ac:spMkLst>
        </pc:spChg>
      </pc:sldChg>
      <pc:sldChg chg="mod">
        <pc:chgData name="Marlize Keyter" userId="f0c2a322-f276-4b87-bb90-beed3d31a02b" providerId="ADAL" clId="{F36DD551-08D4-44B2-AA89-27F8A0083634}" dt="2021-11-28T08:06:02.385" v="35" actId="27918"/>
        <pc:sldMkLst>
          <pc:docMk/>
          <pc:sldMk cId="3925243311" sldId="279"/>
        </pc:sldMkLst>
      </pc:sldChg>
      <pc:sldChg chg="modSp mod">
        <pc:chgData name="Marlize Keyter" userId="f0c2a322-f276-4b87-bb90-beed3d31a02b" providerId="ADAL" clId="{F36DD551-08D4-44B2-AA89-27F8A0083634}" dt="2021-11-28T08:05:33.519" v="31" actId="20577"/>
        <pc:sldMkLst>
          <pc:docMk/>
          <pc:sldMk cId="2309996652" sldId="282"/>
        </pc:sldMkLst>
        <pc:graphicFrameChg chg="mod modGraphic">
          <ac:chgData name="Marlize Keyter" userId="f0c2a322-f276-4b87-bb90-beed3d31a02b" providerId="ADAL" clId="{F36DD551-08D4-44B2-AA89-27F8A0083634}" dt="2021-11-28T08:05:33.519" v="31" actId="20577"/>
          <ac:graphicFrameMkLst>
            <pc:docMk/>
            <pc:sldMk cId="2309996652" sldId="282"/>
            <ac:graphicFrameMk id="8" creationId="{19666B71-EC17-49F7-9672-42169DF4FBE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Revenue </a:t>
            </a:r>
            <a:r>
              <a:rPr lang="en-US" sz="1200" b="0">
                <a:solidFill>
                  <a:schemeClr val="tx2"/>
                </a:solidFill>
              </a:rPr>
              <a:t>(Rbn)</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Revenue</c:v>
                </c:pt>
              </c:strCache>
            </c:strRef>
          </c:tx>
          <c:spPr>
            <a:solidFill>
              <a:schemeClr val="accent6"/>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4BB5-4762-9F01-E36E62EEE476}"/>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BB5-4762-9F01-E36E62EEE4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 ##0.0</c:formatCode>
                <c:ptCount val="5"/>
                <c:pt idx="0">
                  <c:v>7</c:v>
                </c:pt>
                <c:pt idx="1">
                  <c:v>7.5</c:v>
                </c:pt>
                <c:pt idx="2">
                  <c:v>7.8</c:v>
                </c:pt>
                <c:pt idx="3">
                  <c:v>7.7</c:v>
                </c:pt>
                <c:pt idx="4">
                  <c:v>8.9</c:v>
                </c:pt>
              </c:numCache>
            </c:numRef>
          </c:val>
          <c:extLst>
            <c:ext xmlns:c16="http://schemas.microsoft.com/office/drawing/2014/chart" uri="{C3380CC4-5D6E-409C-BE32-E72D297353CC}">
              <c16:uniqueId val="{00000002-4BB5-4762-9F01-E36E62EEE476}"/>
            </c:ext>
          </c:extLst>
        </c:ser>
        <c:dLbls>
          <c:showLegendKey val="0"/>
          <c:showVal val="0"/>
          <c:showCatName val="0"/>
          <c:showSerName val="0"/>
          <c:showPercent val="0"/>
          <c:showBubbleSize val="0"/>
        </c:dLbls>
        <c:gapWidth val="10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scaling>
        <c:delete val="1"/>
        <c:axPos val="l"/>
        <c:numFmt formatCode="General" sourceLinked="0"/>
        <c:majorTickMark val="in"/>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dirty="0">
                <a:solidFill>
                  <a:schemeClr val="tx2"/>
                </a:solidFill>
              </a:rPr>
              <a:t>Dividend cover on HEPS </a:t>
            </a:r>
            <a:r>
              <a:rPr lang="en-US" sz="1200" b="0" dirty="0">
                <a:solidFill>
                  <a:schemeClr val="tx2"/>
                </a:solidFill>
              </a:rPr>
              <a:t>(times)</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20662873931623932"/>
          <c:w val="0.94014966119329557"/>
          <c:h val="0.66642735042735046"/>
        </c:manualLayout>
      </c:layout>
      <c:lineChart>
        <c:grouping val="standard"/>
        <c:varyColors val="0"/>
        <c:ser>
          <c:idx val="0"/>
          <c:order val="0"/>
          <c:tx>
            <c:strRef>
              <c:f>Sheet1!$B$1</c:f>
              <c:strCache>
                <c:ptCount val="1"/>
                <c:pt idx="0">
                  <c:v>Div cover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4"/>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45E7-4A1C-90A1-6FCAE8D6E164}"/>
              </c:ext>
            </c:extLst>
          </c:dPt>
          <c:dLbls>
            <c:dLbl>
              <c:idx val="0"/>
              <c:layout>
                <c:manualLayout>
                  <c:x val="-2.0810370370370399E-2"/>
                  <c:y val="9.4978632478632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E7-4A1C-90A1-6FCAE8D6E164}"/>
                </c:ext>
              </c:extLst>
            </c:dLbl>
            <c:dLbl>
              <c:idx val="1"/>
              <c:layout>
                <c:manualLayout>
                  <c:x val="-2.4943827160493828E-2"/>
                  <c:y val="9.4978632478632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E7-4A1C-90A1-6FCAE8D6E164}"/>
                </c:ext>
              </c:extLst>
            </c:dLbl>
            <c:dLbl>
              <c:idx val="2"/>
              <c:layout>
                <c:manualLayout>
                  <c:x val="-2.8008395061728454E-2"/>
                  <c:y val="0.101762820512820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E7-4A1C-90A1-6FCAE8D6E164}"/>
                </c:ext>
              </c:extLst>
            </c:dLbl>
            <c:dLbl>
              <c:idx val="3"/>
              <c:layout>
                <c:manualLayout>
                  <c:x val="-2.4730123456790123E-2"/>
                  <c:y val="0.108547008547008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E7-4A1C-90A1-6FCAE8D6E164}"/>
                </c:ext>
              </c:extLst>
            </c:dLbl>
            <c:dLbl>
              <c:idx val="4"/>
              <c:layout>
                <c:manualLayout>
                  <c:x val="-3.0930370370370372E-2"/>
                  <c:y val="8.819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E7-4A1C-90A1-6FCAE8D6E1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Aug-17</c:v>
                </c:pt>
                <c:pt idx="1">
                  <c:v>Aug-18</c:v>
                </c:pt>
                <c:pt idx="2">
                  <c:v>Aug-19</c:v>
                </c:pt>
                <c:pt idx="3">
                  <c:v>Aug-20</c:v>
                </c:pt>
                <c:pt idx="4">
                  <c:v>Aug-21</c:v>
                </c:pt>
              </c:strCache>
            </c:strRef>
          </c:cat>
          <c:val>
            <c:numRef>
              <c:f>Sheet1!$B$2:$B$6</c:f>
              <c:numCache>
                <c:formatCode>0.0</c:formatCode>
                <c:ptCount val="5"/>
                <c:pt idx="0">
                  <c:v>7.3</c:v>
                </c:pt>
                <c:pt idx="1">
                  <c:v>5.4</c:v>
                </c:pt>
                <c:pt idx="2">
                  <c:v>5.4</c:v>
                </c:pt>
                <c:pt idx="3">
                  <c:v>6.2</c:v>
                </c:pt>
                <c:pt idx="4">
                  <c:v>4.4000000000000004</c:v>
                </c:pt>
              </c:numCache>
            </c:numRef>
          </c:val>
          <c:smooth val="0"/>
          <c:extLst>
            <c:ext xmlns:c16="http://schemas.microsoft.com/office/drawing/2014/chart" uri="{C3380CC4-5D6E-409C-BE32-E72D297353CC}">
              <c16:uniqueId val="{00000006-45E7-4A1C-90A1-6FCAE8D6E164}"/>
            </c:ext>
          </c:extLst>
        </c:ser>
        <c:dLbls>
          <c:showLegendKey val="0"/>
          <c:showVal val="0"/>
          <c:showCatName val="0"/>
          <c:showSerName val="0"/>
          <c:showPercent val="0"/>
          <c:showBubbleSize val="0"/>
        </c:dLbls>
        <c:marker val="1"/>
        <c:smooth val="0"/>
        <c:axId val="565713936"/>
        <c:axId val="451882744"/>
      </c:lineChart>
      <c:catAx>
        <c:axId val="565713936"/>
        <c:scaling>
          <c:orientation val="minMax"/>
        </c:scaling>
        <c:delete val="0"/>
        <c:axPos val="b"/>
        <c:numFmt formatCode="General" sourceLinked="1"/>
        <c:majorTickMark val="none"/>
        <c:minorTickMark val="none"/>
        <c:tickLblPos val="nextTo"/>
        <c:spPr>
          <a:noFill/>
          <a:ln w="6350" cap="flat" cmpd="sng" algn="ctr">
            <a:solidFill>
              <a:schemeClr val="accent6">
                <a:lumMod val="75000"/>
              </a:schemeClr>
            </a:solid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1.2"/>
        </c:scaling>
        <c:delete val="1"/>
        <c:axPos val="l"/>
        <c:numFmt formatCode="General" sourceLinked="0"/>
        <c:majorTickMark val="out"/>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3289656756136E-2"/>
          <c:y val="1.5646918671195029E-2"/>
          <c:w val="0.92582355113086312"/>
          <c:h val="0.99233835281824945"/>
        </c:manualLayout>
      </c:layout>
      <c:doughnutChart>
        <c:varyColors val="1"/>
        <c:ser>
          <c:idx val="0"/>
          <c:order val="0"/>
          <c:tx>
            <c:strRef>
              <c:f>Sheet1!$B$1</c:f>
              <c:strCache>
                <c:ptCount val="1"/>
                <c:pt idx="0">
                  <c:v>Revenue</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4511-4CD3-AD05-2FBC5F15829B}"/>
              </c:ext>
            </c:extLst>
          </c:dPt>
          <c:dPt>
            <c:idx val="1"/>
            <c:bubble3D val="0"/>
            <c:spPr>
              <a:solidFill>
                <a:schemeClr val="accent1"/>
              </a:solidFill>
              <a:ln w="19050">
                <a:noFill/>
              </a:ln>
              <a:effectLst/>
            </c:spPr>
            <c:extLst>
              <c:ext xmlns:c16="http://schemas.microsoft.com/office/drawing/2014/chart" uri="{C3380CC4-5D6E-409C-BE32-E72D297353CC}">
                <c16:uniqueId val="{00000003-4511-4CD3-AD05-2FBC5F15829B}"/>
              </c:ext>
            </c:extLst>
          </c:dPt>
          <c:dPt>
            <c:idx val="2"/>
            <c:bubble3D val="0"/>
            <c:spPr>
              <a:solidFill>
                <a:schemeClr val="accent2"/>
              </a:solidFill>
              <a:ln w="19050">
                <a:noFill/>
              </a:ln>
              <a:effectLst/>
            </c:spPr>
            <c:extLst>
              <c:ext xmlns:c16="http://schemas.microsoft.com/office/drawing/2014/chart" uri="{C3380CC4-5D6E-409C-BE32-E72D297353CC}">
                <c16:uniqueId val="{00000005-4511-4CD3-AD05-2FBC5F15829B}"/>
              </c:ext>
            </c:extLst>
          </c:dPt>
          <c:dPt>
            <c:idx val="3"/>
            <c:bubble3D val="0"/>
            <c:spPr>
              <a:solidFill>
                <a:schemeClr val="accent3"/>
              </a:solidFill>
              <a:ln w="19050">
                <a:noFill/>
              </a:ln>
              <a:effectLst/>
            </c:spPr>
            <c:extLst>
              <c:ext xmlns:c16="http://schemas.microsoft.com/office/drawing/2014/chart" uri="{C3380CC4-5D6E-409C-BE32-E72D297353CC}">
                <c16:uniqueId val="{00000007-4511-4CD3-AD05-2FBC5F15829B}"/>
              </c:ext>
            </c:extLst>
          </c:dPt>
          <c:dPt>
            <c:idx val="4"/>
            <c:bubble3D val="0"/>
            <c:spPr>
              <a:solidFill>
                <a:schemeClr val="accent4"/>
              </a:solidFill>
              <a:ln w="19050">
                <a:noFill/>
              </a:ln>
              <a:effectLst/>
            </c:spPr>
            <c:extLst>
              <c:ext xmlns:c16="http://schemas.microsoft.com/office/drawing/2014/chart" uri="{C3380CC4-5D6E-409C-BE32-E72D297353CC}">
                <c16:uniqueId val="{00000009-4511-4CD3-AD05-2FBC5F15829B}"/>
              </c:ext>
            </c:extLst>
          </c:dPt>
          <c:dLbls>
            <c:dLbl>
              <c:idx val="4"/>
              <c:layout>
                <c:manualLayout>
                  <c:x val="-7.1480996186179292E-3"/>
                  <c:y val="-8.20234835237321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11-4CD3-AD05-2FBC5F15829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Timber</c:v>
                </c:pt>
                <c:pt idx="1">
                  <c:v>Retail and mechanisation</c:v>
                </c:pt>
                <c:pt idx="2">
                  <c:v>Grain</c:v>
                </c:pt>
                <c:pt idx="3">
                  <c:v>Financial services</c:v>
                </c:pt>
                <c:pt idx="4">
                  <c:v>Motors and tyres</c:v>
                </c:pt>
              </c:strCache>
            </c:strRef>
          </c:cat>
          <c:val>
            <c:numRef>
              <c:f>Sheet1!$B$2:$B$6</c:f>
              <c:numCache>
                <c:formatCode>0%</c:formatCode>
                <c:ptCount val="5"/>
                <c:pt idx="0">
                  <c:v>0.24</c:v>
                </c:pt>
                <c:pt idx="1">
                  <c:v>0.44</c:v>
                </c:pt>
                <c:pt idx="2">
                  <c:v>0.17</c:v>
                </c:pt>
                <c:pt idx="3">
                  <c:v>0.02</c:v>
                </c:pt>
                <c:pt idx="4">
                  <c:v>0.13</c:v>
                </c:pt>
              </c:numCache>
            </c:numRef>
          </c:val>
          <c:extLst>
            <c:ext xmlns:c16="http://schemas.microsoft.com/office/drawing/2014/chart" uri="{C3380CC4-5D6E-409C-BE32-E72D297353CC}">
              <c16:uniqueId val="{0000000A-4511-4CD3-AD05-2FBC5F15829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36697330325501E-2"/>
          <c:y val="2.3308831648830353E-2"/>
          <c:w val="0.92582355113086312"/>
          <c:h val="0.99233835281824945"/>
        </c:manualLayout>
      </c:layout>
      <c:doughnutChart>
        <c:varyColors val="1"/>
        <c:ser>
          <c:idx val="0"/>
          <c:order val="0"/>
          <c:tx>
            <c:strRef>
              <c:f>Sheet1!$B$1</c:f>
              <c:strCache>
                <c:ptCount val="1"/>
                <c:pt idx="0">
                  <c:v>Revenue</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6D5B-4401-9DA4-6E19CE83B72A}"/>
              </c:ext>
            </c:extLst>
          </c:dPt>
          <c:dPt>
            <c:idx val="1"/>
            <c:bubble3D val="0"/>
            <c:spPr>
              <a:solidFill>
                <a:schemeClr val="accent1"/>
              </a:solidFill>
              <a:ln w="19050">
                <a:noFill/>
              </a:ln>
              <a:effectLst/>
            </c:spPr>
            <c:extLst>
              <c:ext xmlns:c16="http://schemas.microsoft.com/office/drawing/2014/chart" uri="{C3380CC4-5D6E-409C-BE32-E72D297353CC}">
                <c16:uniqueId val="{00000003-6D5B-4401-9DA4-6E19CE83B72A}"/>
              </c:ext>
            </c:extLst>
          </c:dPt>
          <c:dPt>
            <c:idx val="2"/>
            <c:bubble3D val="0"/>
            <c:spPr>
              <a:solidFill>
                <a:schemeClr val="accent2"/>
              </a:solidFill>
              <a:ln w="19050">
                <a:noFill/>
              </a:ln>
              <a:effectLst/>
            </c:spPr>
            <c:extLst>
              <c:ext xmlns:c16="http://schemas.microsoft.com/office/drawing/2014/chart" uri="{C3380CC4-5D6E-409C-BE32-E72D297353CC}">
                <c16:uniqueId val="{00000005-6D5B-4401-9DA4-6E19CE83B72A}"/>
              </c:ext>
            </c:extLst>
          </c:dPt>
          <c:dPt>
            <c:idx val="3"/>
            <c:bubble3D val="0"/>
            <c:spPr>
              <a:solidFill>
                <a:schemeClr val="accent3"/>
              </a:solidFill>
              <a:ln w="19050">
                <a:noFill/>
              </a:ln>
              <a:effectLst/>
            </c:spPr>
            <c:extLst>
              <c:ext xmlns:c16="http://schemas.microsoft.com/office/drawing/2014/chart" uri="{C3380CC4-5D6E-409C-BE32-E72D297353CC}">
                <c16:uniqueId val="{00000007-6D5B-4401-9DA4-6E19CE83B72A}"/>
              </c:ext>
            </c:extLst>
          </c:dPt>
          <c:dPt>
            <c:idx val="4"/>
            <c:bubble3D val="0"/>
            <c:spPr>
              <a:solidFill>
                <a:schemeClr val="accent4"/>
              </a:solidFill>
              <a:ln w="19050">
                <a:noFill/>
              </a:ln>
              <a:effectLst/>
            </c:spPr>
            <c:extLst>
              <c:ext xmlns:c16="http://schemas.microsoft.com/office/drawing/2014/chart" uri="{C3380CC4-5D6E-409C-BE32-E72D297353CC}">
                <c16:uniqueId val="{00000009-6D5B-4401-9DA4-6E19CE83B72A}"/>
              </c:ext>
            </c:extLst>
          </c:dPt>
          <c:dLbls>
            <c:dLbl>
              <c:idx val="4"/>
              <c:layout>
                <c:manualLayout>
                  <c:x val="0"/>
                  <c:y val="-1.5622379983909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5B-4401-9DA4-6E19CE83B72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Timber</c:v>
                </c:pt>
                <c:pt idx="1">
                  <c:v>Retail and mechanisation</c:v>
                </c:pt>
                <c:pt idx="2">
                  <c:v>Grain</c:v>
                </c:pt>
                <c:pt idx="3">
                  <c:v>Financial services</c:v>
                </c:pt>
                <c:pt idx="4">
                  <c:v>Motors and tyres</c:v>
                </c:pt>
              </c:strCache>
            </c:strRef>
          </c:cat>
          <c:val>
            <c:numRef>
              <c:f>Sheet1!$B$2:$B$6</c:f>
              <c:numCache>
                <c:formatCode>0%</c:formatCode>
                <c:ptCount val="5"/>
                <c:pt idx="0">
                  <c:v>0.41</c:v>
                </c:pt>
                <c:pt idx="1">
                  <c:v>0.2</c:v>
                </c:pt>
                <c:pt idx="2">
                  <c:v>0.16</c:v>
                </c:pt>
                <c:pt idx="3">
                  <c:v>0.13</c:v>
                </c:pt>
                <c:pt idx="4">
                  <c:v>0.1</c:v>
                </c:pt>
              </c:numCache>
            </c:numRef>
          </c:val>
          <c:extLst>
            <c:ext xmlns:c16="http://schemas.microsoft.com/office/drawing/2014/chart" uri="{C3380CC4-5D6E-409C-BE32-E72D297353CC}">
              <c16:uniqueId val="{0000000A-6D5B-4401-9DA4-6E19CE83B72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3289656756136E-2"/>
          <c:y val="1.5646918671195029E-2"/>
          <c:w val="0.92582355113086312"/>
          <c:h val="0.99233835281824945"/>
        </c:manualLayout>
      </c:layout>
      <c:doughnutChart>
        <c:varyColors val="1"/>
        <c:ser>
          <c:idx val="0"/>
          <c:order val="0"/>
          <c:tx>
            <c:strRef>
              <c:f>Sheet1!$B$1</c:f>
              <c:strCache>
                <c:ptCount val="1"/>
                <c:pt idx="0">
                  <c:v>Revenue</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C4EF-4CEC-8EC7-23CFD37DA2FA}"/>
              </c:ext>
            </c:extLst>
          </c:dPt>
          <c:dPt>
            <c:idx val="1"/>
            <c:bubble3D val="0"/>
            <c:spPr>
              <a:solidFill>
                <a:schemeClr val="accent1"/>
              </a:solidFill>
              <a:ln w="19050">
                <a:noFill/>
              </a:ln>
              <a:effectLst/>
            </c:spPr>
            <c:extLst>
              <c:ext xmlns:c16="http://schemas.microsoft.com/office/drawing/2014/chart" uri="{C3380CC4-5D6E-409C-BE32-E72D297353CC}">
                <c16:uniqueId val="{00000003-C4EF-4CEC-8EC7-23CFD37DA2FA}"/>
              </c:ext>
            </c:extLst>
          </c:dPt>
          <c:dPt>
            <c:idx val="2"/>
            <c:bubble3D val="0"/>
            <c:spPr>
              <a:solidFill>
                <a:schemeClr val="accent2"/>
              </a:solidFill>
              <a:ln w="19050">
                <a:noFill/>
              </a:ln>
              <a:effectLst/>
            </c:spPr>
            <c:extLst>
              <c:ext xmlns:c16="http://schemas.microsoft.com/office/drawing/2014/chart" uri="{C3380CC4-5D6E-409C-BE32-E72D297353CC}">
                <c16:uniqueId val="{00000005-C4EF-4CEC-8EC7-23CFD37DA2FA}"/>
              </c:ext>
            </c:extLst>
          </c:dPt>
          <c:dPt>
            <c:idx val="3"/>
            <c:bubble3D val="0"/>
            <c:spPr>
              <a:solidFill>
                <a:schemeClr val="accent3"/>
              </a:solidFill>
              <a:ln w="19050">
                <a:noFill/>
              </a:ln>
              <a:effectLst/>
            </c:spPr>
            <c:extLst>
              <c:ext xmlns:c16="http://schemas.microsoft.com/office/drawing/2014/chart" uri="{C3380CC4-5D6E-409C-BE32-E72D297353CC}">
                <c16:uniqueId val="{00000007-C4EF-4CEC-8EC7-23CFD37DA2FA}"/>
              </c:ext>
            </c:extLst>
          </c:dPt>
          <c:dPt>
            <c:idx val="4"/>
            <c:bubble3D val="0"/>
            <c:spPr>
              <a:solidFill>
                <a:schemeClr val="accent4"/>
              </a:solidFill>
              <a:ln w="19050">
                <a:noFill/>
              </a:ln>
              <a:effectLst/>
            </c:spPr>
            <c:extLst>
              <c:ext xmlns:c16="http://schemas.microsoft.com/office/drawing/2014/chart" uri="{C3380CC4-5D6E-409C-BE32-E72D297353CC}">
                <c16:uniqueId val="{00000009-C4EF-4CEC-8EC7-23CFD37DA2FA}"/>
              </c:ext>
            </c:extLst>
          </c:dPt>
          <c:dPt>
            <c:idx val="5"/>
            <c:bubble3D val="0"/>
            <c:spPr>
              <a:solidFill>
                <a:schemeClr val="accent6"/>
              </a:solidFill>
              <a:ln w="19050">
                <a:noFill/>
              </a:ln>
              <a:effectLst/>
            </c:spPr>
            <c:extLst>
              <c:ext xmlns:c16="http://schemas.microsoft.com/office/drawing/2014/chart" uri="{C3380CC4-5D6E-409C-BE32-E72D297353CC}">
                <c16:uniqueId val="{0000000B-4D90-4B3B-B6EC-B26C8FBB99FF}"/>
              </c:ext>
            </c:extLst>
          </c:dPt>
          <c:dLbls>
            <c:dLbl>
              <c:idx val="5"/>
              <c:delete val="1"/>
              <c:extLst>
                <c:ext xmlns:c15="http://schemas.microsoft.com/office/drawing/2012/chart" uri="{CE6537A1-D6FC-4f65-9D91-7224C49458BB}"/>
                <c:ext xmlns:c16="http://schemas.microsoft.com/office/drawing/2014/chart" uri="{C3380CC4-5D6E-409C-BE32-E72D297353CC}">
                  <c16:uniqueId val="{0000000B-4D90-4B3B-B6EC-B26C8FBB99F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Timber</c:v>
                </c:pt>
                <c:pt idx="1">
                  <c:v>Retail and mechanisation</c:v>
                </c:pt>
                <c:pt idx="2">
                  <c:v>Grain</c:v>
                </c:pt>
                <c:pt idx="3">
                  <c:v>Financial services</c:v>
                </c:pt>
                <c:pt idx="4">
                  <c:v>Motors and tyres</c:v>
                </c:pt>
                <c:pt idx="5">
                  <c:v>Renewable Energy</c:v>
                </c:pt>
              </c:strCache>
            </c:strRef>
          </c:cat>
          <c:val>
            <c:numRef>
              <c:f>Sheet1!$B$2:$B$7</c:f>
              <c:numCache>
                <c:formatCode>0%</c:formatCode>
                <c:ptCount val="6"/>
                <c:pt idx="0">
                  <c:v>0.21</c:v>
                </c:pt>
                <c:pt idx="1">
                  <c:v>0.45</c:v>
                </c:pt>
                <c:pt idx="2">
                  <c:v>0.2</c:v>
                </c:pt>
                <c:pt idx="3">
                  <c:v>0.02</c:v>
                </c:pt>
                <c:pt idx="4">
                  <c:v>0.12</c:v>
                </c:pt>
                <c:pt idx="5">
                  <c:v>0</c:v>
                </c:pt>
              </c:numCache>
            </c:numRef>
          </c:val>
          <c:extLst>
            <c:ext xmlns:c16="http://schemas.microsoft.com/office/drawing/2014/chart" uri="{C3380CC4-5D6E-409C-BE32-E72D297353CC}">
              <c16:uniqueId val="{0000000A-C4EF-4CEC-8EC7-23CFD37DA2F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3289656756136E-2"/>
          <c:y val="1.5646918671195029E-2"/>
          <c:w val="0.92582355113086312"/>
          <c:h val="0.99233835281824945"/>
        </c:manualLayout>
      </c:layout>
      <c:doughnutChart>
        <c:varyColors val="1"/>
        <c:ser>
          <c:idx val="0"/>
          <c:order val="0"/>
          <c:tx>
            <c:strRef>
              <c:f>Sheet1!$B$1</c:f>
              <c:strCache>
                <c:ptCount val="1"/>
                <c:pt idx="0">
                  <c:v>Revenue</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E713-4871-8AAC-51858FA72516}"/>
              </c:ext>
            </c:extLst>
          </c:dPt>
          <c:dPt>
            <c:idx val="1"/>
            <c:bubble3D val="0"/>
            <c:spPr>
              <a:solidFill>
                <a:schemeClr val="accent1"/>
              </a:solidFill>
              <a:ln w="19050">
                <a:noFill/>
              </a:ln>
              <a:effectLst/>
            </c:spPr>
            <c:extLst>
              <c:ext xmlns:c16="http://schemas.microsoft.com/office/drawing/2014/chart" uri="{C3380CC4-5D6E-409C-BE32-E72D297353CC}">
                <c16:uniqueId val="{00000003-E713-4871-8AAC-51858FA72516}"/>
              </c:ext>
            </c:extLst>
          </c:dPt>
          <c:dPt>
            <c:idx val="2"/>
            <c:bubble3D val="0"/>
            <c:spPr>
              <a:solidFill>
                <a:schemeClr val="accent2"/>
              </a:solidFill>
              <a:ln w="19050">
                <a:noFill/>
              </a:ln>
              <a:effectLst/>
            </c:spPr>
            <c:extLst>
              <c:ext xmlns:c16="http://schemas.microsoft.com/office/drawing/2014/chart" uri="{C3380CC4-5D6E-409C-BE32-E72D297353CC}">
                <c16:uniqueId val="{00000005-E713-4871-8AAC-51858FA72516}"/>
              </c:ext>
            </c:extLst>
          </c:dPt>
          <c:dPt>
            <c:idx val="3"/>
            <c:bubble3D val="0"/>
            <c:spPr>
              <a:solidFill>
                <a:schemeClr val="accent3"/>
              </a:solidFill>
              <a:ln w="19050">
                <a:noFill/>
              </a:ln>
              <a:effectLst/>
            </c:spPr>
            <c:extLst>
              <c:ext xmlns:c16="http://schemas.microsoft.com/office/drawing/2014/chart" uri="{C3380CC4-5D6E-409C-BE32-E72D297353CC}">
                <c16:uniqueId val="{00000007-E713-4871-8AAC-51858FA72516}"/>
              </c:ext>
            </c:extLst>
          </c:dPt>
          <c:dPt>
            <c:idx val="4"/>
            <c:bubble3D val="0"/>
            <c:spPr>
              <a:solidFill>
                <a:schemeClr val="accent4"/>
              </a:solidFill>
              <a:ln w="19050">
                <a:noFill/>
              </a:ln>
              <a:effectLst/>
            </c:spPr>
            <c:extLst>
              <c:ext xmlns:c16="http://schemas.microsoft.com/office/drawing/2014/chart" uri="{C3380CC4-5D6E-409C-BE32-E72D297353CC}">
                <c16:uniqueId val="{00000009-E713-4871-8AAC-51858FA72516}"/>
              </c:ext>
            </c:extLst>
          </c:dPt>
          <c:dPt>
            <c:idx val="5"/>
            <c:bubble3D val="0"/>
            <c:spPr>
              <a:solidFill>
                <a:schemeClr val="accent6"/>
              </a:solidFill>
              <a:ln w="19050">
                <a:noFill/>
              </a:ln>
              <a:effectLst/>
            </c:spPr>
            <c:extLst>
              <c:ext xmlns:c16="http://schemas.microsoft.com/office/drawing/2014/chart" uri="{C3380CC4-5D6E-409C-BE32-E72D297353CC}">
                <c16:uniqueId val="{0000000B-F6BF-42B8-B964-7DFD8AD9B9A8}"/>
              </c:ext>
            </c:extLst>
          </c:dPt>
          <c:dLbls>
            <c:dLbl>
              <c:idx val="5"/>
              <c:delete val="1"/>
              <c:extLst>
                <c:ext xmlns:c15="http://schemas.microsoft.com/office/drawing/2012/chart" uri="{CE6537A1-D6FC-4f65-9D91-7224C49458BB}"/>
                <c:ext xmlns:c16="http://schemas.microsoft.com/office/drawing/2014/chart" uri="{C3380CC4-5D6E-409C-BE32-E72D297353CC}">
                  <c16:uniqueId val="{0000000B-F6BF-42B8-B964-7DFD8AD9B9A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Timber</c:v>
                </c:pt>
                <c:pt idx="1">
                  <c:v>Retail and mechanisation</c:v>
                </c:pt>
                <c:pt idx="2">
                  <c:v>Grain</c:v>
                </c:pt>
                <c:pt idx="3">
                  <c:v>Financial services</c:v>
                </c:pt>
                <c:pt idx="4">
                  <c:v>Motors and tyres</c:v>
                </c:pt>
                <c:pt idx="5">
                  <c:v>Renewable Energy</c:v>
                </c:pt>
              </c:strCache>
            </c:strRef>
          </c:cat>
          <c:val>
            <c:numRef>
              <c:f>Sheet1!$B$2:$B$7</c:f>
              <c:numCache>
                <c:formatCode>0%</c:formatCode>
                <c:ptCount val="6"/>
                <c:pt idx="0">
                  <c:v>0.47</c:v>
                </c:pt>
                <c:pt idx="1">
                  <c:v>0.26</c:v>
                </c:pt>
                <c:pt idx="2">
                  <c:v>0.08</c:v>
                </c:pt>
                <c:pt idx="3">
                  <c:v>0.15</c:v>
                </c:pt>
                <c:pt idx="4">
                  <c:v>0.04</c:v>
                </c:pt>
                <c:pt idx="5">
                  <c:v>0</c:v>
                </c:pt>
              </c:numCache>
            </c:numRef>
          </c:val>
          <c:extLst>
            <c:ext xmlns:c16="http://schemas.microsoft.com/office/drawing/2014/chart" uri="{C3380CC4-5D6E-409C-BE32-E72D297353CC}">
              <c16:uniqueId val="{0000000A-E713-4871-8AAC-51858FA7251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Revenue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Revenue</c:v>
                </c:pt>
              </c:strCache>
            </c:strRef>
          </c:tx>
          <c:spPr>
            <a:solidFill>
              <a:schemeClr val="accent5"/>
            </a:solidFill>
            <a:ln>
              <a:noFill/>
            </a:ln>
            <a:effectLst/>
          </c:spPr>
          <c:invertIfNegative val="0"/>
          <c:dPt>
            <c:idx val="2"/>
            <c:invertIfNegative val="0"/>
            <c:bubble3D val="0"/>
            <c:spPr>
              <a:solidFill>
                <a:schemeClr val="tx1"/>
              </a:solidFill>
              <a:ln>
                <a:noFill/>
              </a:ln>
              <a:effectLst/>
            </c:spPr>
            <c:extLst>
              <c:ext xmlns:c16="http://schemas.microsoft.com/office/drawing/2014/chart" uri="{C3380CC4-5D6E-409C-BE32-E72D297353CC}">
                <c16:uniqueId val="{00000001-56A7-4A7D-BF7B-8CC85CF0697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2210.8000000000002</c:v>
                </c:pt>
                <c:pt idx="1">
                  <c:v>1838.6</c:v>
                </c:pt>
                <c:pt idx="2">
                  <c:v>1879.9</c:v>
                </c:pt>
              </c:numCache>
            </c:numRef>
          </c:val>
          <c:extLst>
            <c:ext xmlns:c16="http://schemas.microsoft.com/office/drawing/2014/chart" uri="{C3380CC4-5D6E-409C-BE32-E72D297353CC}">
              <c16:uniqueId val="{00000002-A193-4734-BD7C-AE74DEB264EA}"/>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EBITDA</a:t>
            </a:r>
            <a:r>
              <a:rPr lang="en-US" sz="1200" b="1" baseline="0">
                <a:solidFill>
                  <a:schemeClr val="tx2"/>
                </a:solidFill>
              </a:rPr>
              <a:t>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EBITDA</c:v>
                </c:pt>
              </c:strCache>
            </c:strRef>
          </c:tx>
          <c:spPr>
            <a:solidFill>
              <a:schemeClr val="accent5"/>
            </a:solidFill>
            <a:ln>
              <a:noFill/>
            </a:ln>
            <a:effectLst/>
          </c:spPr>
          <c:invertIfNegative val="0"/>
          <c:dPt>
            <c:idx val="2"/>
            <c:invertIfNegative val="0"/>
            <c:bubble3D val="0"/>
            <c:spPr>
              <a:solidFill>
                <a:schemeClr val="tx1"/>
              </a:solidFill>
              <a:ln>
                <a:noFill/>
              </a:ln>
              <a:effectLst/>
            </c:spPr>
            <c:extLst>
              <c:ext xmlns:c16="http://schemas.microsoft.com/office/drawing/2014/chart" uri="{C3380CC4-5D6E-409C-BE32-E72D297353CC}">
                <c16:uniqueId val="{00000001-F6B5-4D08-A9A4-F80A07DC557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256.39999999999998</c:v>
                </c:pt>
                <c:pt idx="1">
                  <c:v>125.6</c:v>
                </c:pt>
                <c:pt idx="2">
                  <c:v>275.8</c:v>
                </c:pt>
              </c:numCache>
            </c:numRef>
          </c:val>
          <c:extLst>
            <c:ext xmlns:c16="http://schemas.microsoft.com/office/drawing/2014/chart" uri="{C3380CC4-5D6E-409C-BE32-E72D297353CC}">
              <c16:uniqueId val="{00000002-5BF9-40CA-9E3C-460417500233}"/>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Revenue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Revenue</c:v>
                </c:pt>
              </c:strCache>
            </c:strRef>
          </c:tx>
          <c:spPr>
            <a:solidFill>
              <a:schemeClr val="accent5"/>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D097-45CD-994A-CB45A264773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2912.2</c:v>
                </c:pt>
                <c:pt idx="1">
                  <c:v>3369.7</c:v>
                </c:pt>
                <c:pt idx="2">
                  <c:v>3964.9</c:v>
                </c:pt>
              </c:numCache>
            </c:numRef>
          </c:val>
          <c:extLst>
            <c:ext xmlns:c16="http://schemas.microsoft.com/office/drawing/2014/chart" uri="{C3380CC4-5D6E-409C-BE32-E72D297353CC}">
              <c16:uniqueId val="{00000002-D1F0-44AD-827A-2C81E105062F}"/>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EBITDA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EBITDA</c:v>
                </c:pt>
              </c:strCache>
            </c:strRef>
          </c:tx>
          <c:spPr>
            <a:solidFill>
              <a:schemeClr val="accent5"/>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E8F5-4EE5-8D29-98D7A1285A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38.799999999999997</c:v>
                </c:pt>
                <c:pt idx="1">
                  <c:v>62.2</c:v>
                </c:pt>
                <c:pt idx="2">
                  <c:v>156.19999999999999</c:v>
                </c:pt>
              </c:numCache>
            </c:numRef>
          </c:val>
          <c:extLst>
            <c:ext xmlns:c16="http://schemas.microsoft.com/office/drawing/2014/chart" uri="{C3380CC4-5D6E-409C-BE32-E72D297353CC}">
              <c16:uniqueId val="{00000002-FE8A-4FB7-AE89-BFA4D9379F50}"/>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Revenue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Revenue</c:v>
                </c:pt>
              </c:strCache>
            </c:strRef>
          </c:tx>
          <c:spPr>
            <a:solidFill>
              <a:schemeClr val="accent5"/>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0237-4466-8A08-79736764B85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1346.1</c:v>
                </c:pt>
                <c:pt idx="1">
                  <c:v>1311.5</c:v>
                </c:pt>
                <c:pt idx="2">
                  <c:v>1752.8</c:v>
                </c:pt>
              </c:numCache>
            </c:numRef>
          </c:val>
          <c:extLst>
            <c:ext xmlns:c16="http://schemas.microsoft.com/office/drawing/2014/chart" uri="{C3380CC4-5D6E-409C-BE32-E72D297353CC}">
              <c16:uniqueId val="{00000002-AEC4-46F0-A26E-B0FA4DCE7BDF}"/>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Operating profit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OP</c:v>
                </c:pt>
              </c:strCache>
            </c:strRef>
          </c:tx>
          <c:spPr>
            <a:solidFill>
              <a:schemeClr val="accent6"/>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6C63-455D-8DCA-6AEF67EF8278}"/>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C63-455D-8DCA-6AEF67EF82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c:formatCode>
                <c:ptCount val="5"/>
                <c:pt idx="0">
                  <c:v>329.1</c:v>
                </c:pt>
                <c:pt idx="1">
                  <c:v>331.7</c:v>
                </c:pt>
                <c:pt idx="2">
                  <c:v>431.1</c:v>
                </c:pt>
                <c:pt idx="3">
                  <c:v>294.3</c:v>
                </c:pt>
                <c:pt idx="4">
                  <c:v>491</c:v>
                </c:pt>
              </c:numCache>
            </c:numRef>
          </c:val>
          <c:extLst>
            <c:ext xmlns:c16="http://schemas.microsoft.com/office/drawing/2014/chart" uri="{C3380CC4-5D6E-409C-BE32-E72D297353CC}">
              <c16:uniqueId val="{00000002-6C63-455D-8DCA-6AEF67EF8278}"/>
            </c:ext>
          </c:extLst>
        </c:ser>
        <c:dLbls>
          <c:showLegendKey val="0"/>
          <c:showVal val="0"/>
          <c:showCatName val="0"/>
          <c:showSerName val="0"/>
          <c:showPercent val="0"/>
          <c:showBubbleSize val="0"/>
        </c:dLbls>
        <c:gapWidth val="10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scaling>
        <c:delete val="1"/>
        <c:axPos val="l"/>
        <c:numFmt formatCode="General" sourceLinked="0"/>
        <c:majorTickMark val="in"/>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EBITDA</a:t>
            </a:r>
            <a:r>
              <a:rPr lang="en-US" sz="1200" b="1" baseline="0">
                <a:solidFill>
                  <a:schemeClr val="tx2"/>
                </a:solidFill>
              </a:rPr>
              <a:t>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EBITDA</c:v>
                </c:pt>
              </c:strCache>
            </c:strRef>
          </c:tx>
          <c:spPr>
            <a:solidFill>
              <a:schemeClr val="accent5"/>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9ADB-4A7D-865B-341438E36B8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23.4</c:v>
                </c:pt>
                <c:pt idx="1">
                  <c:v>49.9</c:v>
                </c:pt>
                <c:pt idx="2">
                  <c:v>46.9</c:v>
                </c:pt>
              </c:numCache>
            </c:numRef>
          </c:val>
          <c:extLst>
            <c:ext xmlns:c16="http://schemas.microsoft.com/office/drawing/2014/chart" uri="{C3380CC4-5D6E-409C-BE32-E72D297353CC}">
              <c16:uniqueId val="{00000002-A198-4E17-B36C-6588C77C65B2}"/>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Revenue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Revenue</c:v>
                </c:pt>
              </c:strCache>
            </c:strRef>
          </c:tx>
          <c:spPr>
            <a:solidFill>
              <a:schemeClr val="accent5"/>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1-EBA1-42F6-9DED-6991518641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178.9</c:v>
                </c:pt>
                <c:pt idx="1">
                  <c:v>173.5</c:v>
                </c:pt>
                <c:pt idx="2">
                  <c:v>182.1</c:v>
                </c:pt>
              </c:numCache>
            </c:numRef>
          </c:val>
          <c:extLst>
            <c:ext xmlns:c16="http://schemas.microsoft.com/office/drawing/2014/chart" uri="{C3380CC4-5D6E-409C-BE32-E72D297353CC}">
              <c16:uniqueId val="{00000002-6498-45FC-9C09-6D36E0BCE818}"/>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EBITDA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EBITDA</c:v>
                </c:pt>
              </c:strCache>
            </c:strRef>
          </c:tx>
          <c:spPr>
            <a:solidFill>
              <a:schemeClr val="accent5"/>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1-8638-487D-BFAD-E5D06CC15F4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2020</c:v>
                </c:pt>
              </c:numCache>
            </c:numRef>
          </c:cat>
          <c:val>
            <c:numRef>
              <c:f>Sheet1!$B$2:$B$4</c:f>
              <c:numCache>
                <c:formatCode>#\ ##0.0</c:formatCode>
                <c:ptCount val="3"/>
                <c:pt idx="0">
                  <c:v>36.299999999999997</c:v>
                </c:pt>
                <c:pt idx="1">
                  <c:v>39.200000000000003</c:v>
                </c:pt>
                <c:pt idx="2">
                  <c:v>88.1</c:v>
                </c:pt>
              </c:numCache>
            </c:numRef>
          </c:val>
          <c:extLst>
            <c:ext xmlns:c16="http://schemas.microsoft.com/office/drawing/2014/chart" uri="{C3380CC4-5D6E-409C-BE32-E72D297353CC}">
              <c16:uniqueId val="{00000002-43DE-418B-84C5-7B1EAE6F1E1C}"/>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Revenue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Revenue</c:v>
                </c:pt>
              </c:strCache>
            </c:strRef>
          </c:tx>
          <c:spPr>
            <a:solidFill>
              <a:schemeClr val="accent5"/>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653F-485F-868E-7C07BC43A96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1097.5999999999999</c:v>
                </c:pt>
                <c:pt idx="1">
                  <c:v>979.6</c:v>
                </c:pt>
                <c:pt idx="2">
                  <c:v>1060.7</c:v>
                </c:pt>
              </c:numCache>
            </c:numRef>
          </c:val>
          <c:extLst>
            <c:ext xmlns:c16="http://schemas.microsoft.com/office/drawing/2014/chart" uri="{C3380CC4-5D6E-409C-BE32-E72D297353CC}">
              <c16:uniqueId val="{00000002-D630-4967-B390-7F337BAB78BF}"/>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EBITDA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EBITDA</c:v>
                </c:pt>
              </c:strCache>
            </c:strRef>
          </c:tx>
          <c:spPr>
            <a:solidFill>
              <a:schemeClr val="accent5"/>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734F-49DB-87A8-0C6FFEA3833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 ##0.0</c:formatCode>
                <c:ptCount val="3"/>
                <c:pt idx="0">
                  <c:v>41.3</c:v>
                </c:pt>
                <c:pt idx="1">
                  <c:v>32.200000000000003</c:v>
                </c:pt>
                <c:pt idx="2">
                  <c:v>23.9</c:v>
                </c:pt>
              </c:numCache>
            </c:numRef>
          </c:val>
          <c:extLst>
            <c:ext xmlns:c16="http://schemas.microsoft.com/office/drawing/2014/chart" uri="{C3380CC4-5D6E-409C-BE32-E72D297353CC}">
              <c16:uniqueId val="{00000002-ACC2-47AE-9F29-2215C6636377}"/>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Revenue </a:t>
            </a:r>
            <a:r>
              <a:rPr lang="en-US" sz="1200" b="0">
                <a:solidFill>
                  <a:schemeClr val="tx2"/>
                </a:solidFill>
              </a:rPr>
              <a:t>(R’000)</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Revenue</c:v>
                </c:pt>
              </c:strCache>
            </c:strRef>
          </c:tx>
          <c:spPr>
            <a:solidFill>
              <a:schemeClr val="accent5"/>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2E1D-4BFC-A436-DC142410B36A}"/>
              </c:ext>
            </c:extLst>
          </c:dPt>
          <c:dLbls>
            <c:dLbl>
              <c:idx val="0"/>
              <c:tx>
                <c:rich>
                  <a:bodyPr/>
                  <a:lstStyle/>
                  <a:p>
                    <a:r>
                      <a:rPr lang="en-US"/>
                      <a:t>Not available</a:t>
                    </a:r>
                  </a:p>
                </c:rich>
              </c:tx>
              <c:showLegendKey val="0"/>
              <c:showVal val="1"/>
              <c:showCatName val="0"/>
              <c:showSerName val="0"/>
              <c:showPercent val="0"/>
              <c:showBubbleSize val="0"/>
              <c:extLst>
                <c:ext xmlns:c15="http://schemas.microsoft.com/office/drawing/2012/chart" uri="{CE6537A1-D6FC-4f65-9D91-7224C49458BB}">
                  <c15:layout>
                    <c:manualLayout>
                      <c:w val="0.28299199065454311"/>
                      <c:h val="0.17949025478925162"/>
                    </c:manualLayout>
                  </c15:layout>
                  <c15:showDataLabelsRange val="0"/>
                </c:ext>
                <c:ext xmlns:c16="http://schemas.microsoft.com/office/drawing/2014/chart" uri="{C3380CC4-5D6E-409C-BE32-E72D297353CC}">
                  <c16:uniqueId val="{00000004-2E1D-4BFC-A436-DC142410B3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2021</c:v>
                </c:pt>
              </c:numCache>
            </c:numRef>
          </c:cat>
          <c:val>
            <c:numRef>
              <c:f>Sheet1!$B$2:$B$3</c:f>
              <c:numCache>
                <c:formatCode>#\ ##0.0</c:formatCode>
                <c:ptCount val="2"/>
                <c:pt idx="0">
                  <c:v>0</c:v>
                </c:pt>
                <c:pt idx="1">
                  <c:v>3414.7</c:v>
                </c:pt>
              </c:numCache>
            </c:numRef>
          </c:val>
          <c:extLst>
            <c:ext xmlns:c16="http://schemas.microsoft.com/office/drawing/2014/chart" uri="{C3380CC4-5D6E-409C-BE32-E72D297353CC}">
              <c16:uniqueId val="{00000002-2E1D-4BFC-A436-DC142410B36A}"/>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EBITDA </a:t>
            </a:r>
            <a:r>
              <a:rPr lang="en-US" sz="1200" b="0">
                <a:solidFill>
                  <a:schemeClr val="tx2"/>
                </a:solidFill>
              </a:rPr>
              <a:t>(R’000)</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EBITDA</c:v>
                </c:pt>
              </c:strCache>
            </c:strRef>
          </c:tx>
          <c:spPr>
            <a:solidFill>
              <a:schemeClr val="accent5"/>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5ADC-4983-B7D6-75B3BE63E320}"/>
              </c:ext>
            </c:extLst>
          </c:dPt>
          <c:dLbls>
            <c:dLbl>
              <c:idx val="0"/>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srgbClr val="000000">
                            <a:lumMod val="95000"/>
                            <a:lumOff val="5000"/>
                          </a:srgbClr>
                        </a:solidFill>
                        <a:latin typeface="+mn-lt"/>
                        <a:ea typeface="+mn-ea"/>
                        <a:cs typeface="+mn-cs"/>
                      </a:defRPr>
                    </a:pPr>
                    <a:r>
                      <a:rPr lang="en-US" sz="1197" b="0" i="0" u="none" strike="noStrike" kern="1200" baseline="0">
                        <a:solidFill>
                          <a:srgbClr val="000000">
                            <a:lumMod val="95000"/>
                            <a:lumOff val="5000"/>
                          </a:srgbClr>
                        </a:solidFill>
                      </a:rPr>
                      <a:t>Not available</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000000">
                            <a:lumMod val="95000"/>
                            <a:lumOff val="5000"/>
                          </a:srgbClr>
                        </a:solidFill>
                      </a:defRPr>
                    </a:pPr>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srgbClr val="000000">
                          <a:lumMod val="95000"/>
                          <a:lumOff val="5000"/>
                        </a:srgb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695663306985684"/>
                      <c:h val="0.14279237831857897"/>
                    </c:manualLayout>
                  </c15:layout>
                  <c15:showDataLabelsRange val="0"/>
                </c:ext>
                <c:ext xmlns:c16="http://schemas.microsoft.com/office/drawing/2014/chart" uri="{C3380CC4-5D6E-409C-BE32-E72D297353CC}">
                  <c16:uniqueId val="{00000004-5ADC-4983-B7D6-75B3BE63E3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2021</c:v>
                </c:pt>
              </c:numCache>
            </c:numRef>
          </c:cat>
          <c:val>
            <c:numRef>
              <c:f>Sheet1!$B$2:$B$3</c:f>
              <c:numCache>
                <c:formatCode>#\ ##0.0</c:formatCode>
                <c:ptCount val="2"/>
                <c:pt idx="0">
                  <c:v>0</c:v>
                </c:pt>
                <c:pt idx="1">
                  <c:v>673.9</c:v>
                </c:pt>
              </c:numCache>
            </c:numRef>
          </c:val>
          <c:extLst>
            <c:ext xmlns:c16="http://schemas.microsoft.com/office/drawing/2014/chart" uri="{C3380CC4-5D6E-409C-BE32-E72D297353CC}">
              <c16:uniqueId val="{00000002-5ADC-4983-B7D6-75B3BE63E320}"/>
            </c:ext>
          </c:extLst>
        </c:ser>
        <c:dLbls>
          <c:showLegendKey val="0"/>
          <c:showVal val="0"/>
          <c:showCatName val="0"/>
          <c:showSerName val="0"/>
          <c:showPercent val="0"/>
          <c:showBubbleSize val="0"/>
        </c:dLbls>
        <c:gapWidth val="2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0"/>
        </c:scaling>
        <c:delete val="1"/>
        <c:axPos val="l"/>
        <c:numFmt formatCode="General" sourceLinked="0"/>
        <c:majorTickMark val="in"/>
        <c:minorTickMark val="none"/>
        <c:tickLblPos val="nextTo"/>
        <c:crossAx val="56571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HEPS </a:t>
            </a:r>
            <a:r>
              <a:rPr lang="en-US" sz="1200" b="0">
                <a:solidFill>
                  <a:schemeClr val="tx2"/>
                </a:solidFill>
              </a:rPr>
              <a:t>(cents)</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HEPS</c:v>
                </c:pt>
              </c:strCache>
            </c:strRef>
          </c:tx>
          <c:spPr>
            <a:solidFill>
              <a:schemeClr val="accent6"/>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DA2B-4D56-BDC9-3C459A2D55BC}"/>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A2B-4D56-BDC9-3C459A2D55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c:formatCode>
                <c:ptCount val="5"/>
                <c:pt idx="0">
                  <c:v>439</c:v>
                </c:pt>
                <c:pt idx="1">
                  <c:v>391</c:v>
                </c:pt>
                <c:pt idx="2">
                  <c:v>480</c:v>
                </c:pt>
                <c:pt idx="3">
                  <c:v>401</c:v>
                </c:pt>
                <c:pt idx="4">
                  <c:v>505</c:v>
                </c:pt>
              </c:numCache>
            </c:numRef>
          </c:val>
          <c:extLst>
            <c:ext xmlns:c16="http://schemas.microsoft.com/office/drawing/2014/chart" uri="{C3380CC4-5D6E-409C-BE32-E72D297353CC}">
              <c16:uniqueId val="{00000002-DA2B-4D56-BDC9-3C459A2D55BC}"/>
            </c:ext>
          </c:extLst>
        </c:ser>
        <c:dLbls>
          <c:showLegendKey val="0"/>
          <c:showVal val="0"/>
          <c:showCatName val="0"/>
          <c:showSerName val="0"/>
          <c:showPercent val="0"/>
          <c:showBubbleSize val="0"/>
        </c:dLbls>
        <c:gapWidth val="10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scaling>
        <c:delete val="1"/>
        <c:axPos val="l"/>
        <c:numFmt formatCode="General" sourceLinked="0"/>
        <c:majorTickMark val="in"/>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Profit after tax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PAT</c:v>
                </c:pt>
              </c:strCache>
            </c:strRef>
          </c:tx>
          <c:spPr>
            <a:solidFill>
              <a:schemeClr val="accent6"/>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6F72-461F-953F-6718BC7F6A9A}"/>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F72-461F-953F-6718BC7F6A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c:formatCode>
                <c:ptCount val="5"/>
                <c:pt idx="0">
                  <c:v>138</c:v>
                </c:pt>
                <c:pt idx="1">
                  <c:v>158</c:v>
                </c:pt>
                <c:pt idx="2">
                  <c:v>192</c:v>
                </c:pt>
                <c:pt idx="3">
                  <c:v>108</c:v>
                </c:pt>
                <c:pt idx="4">
                  <c:v>257</c:v>
                </c:pt>
              </c:numCache>
            </c:numRef>
          </c:val>
          <c:extLst>
            <c:ext xmlns:c16="http://schemas.microsoft.com/office/drawing/2014/chart" uri="{C3380CC4-5D6E-409C-BE32-E72D297353CC}">
              <c16:uniqueId val="{00000002-6F72-461F-953F-6718BC7F6A9A}"/>
            </c:ext>
          </c:extLst>
        </c:ser>
        <c:dLbls>
          <c:showLegendKey val="0"/>
          <c:showVal val="0"/>
          <c:showCatName val="0"/>
          <c:showSerName val="0"/>
          <c:showPercent val="0"/>
          <c:showBubbleSize val="0"/>
        </c:dLbls>
        <c:gapWidth val="10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scaling>
        <c:delete val="1"/>
        <c:axPos val="l"/>
        <c:numFmt formatCode="General" sourceLinked="0"/>
        <c:majorTickMark val="in"/>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Total equity </a:t>
            </a:r>
            <a:r>
              <a:rPr lang="en-US" sz="1200" b="0">
                <a:solidFill>
                  <a:schemeClr val="tx2"/>
                </a:solidFill>
              </a:rPr>
              <a:t>(Rm)</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Tot Equity</c:v>
                </c:pt>
              </c:strCache>
            </c:strRef>
          </c:tx>
          <c:spPr>
            <a:solidFill>
              <a:schemeClr val="accent6"/>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2DAD-4F4A-B77D-E473E9E11015}"/>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AD-4F4A-B77D-E473E9E110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Aug-17</c:v>
                </c:pt>
                <c:pt idx="1">
                  <c:v>Aug-18</c:v>
                </c:pt>
                <c:pt idx="2">
                  <c:v>Aug-19</c:v>
                </c:pt>
                <c:pt idx="3">
                  <c:v>Aug-20</c:v>
                </c:pt>
                <c:pt idx="4">
                  <c:v>Aug-21</c:v>
                </c:pt>
              </c:strCache>
            </c:strRef>
          </c:cat>
          <c:val>
            <c:numRef>
              <c:f>Sheet1!$B$2:$B$6</c:f>
              <c:numCache>
                <c:formatCode>#,##0</c:formatCode>
                <c:ptCount val="5"/>
                <c:pt idx="0">
                  <c:v>1032</c:v>
                </c:pt>
                <c:pt idx="1">
                  <c:v>1183</c:v>
                </c:pt>
                <c:pt idx="2">
                  <c:v>1310</c:v>
                </c:pt>
                <c:pt idx="3">
                  <c:v>1354</c:v>
                </c:pt>
                <c:pt idx="4">
                  <c:v>1691</c:v>
                </c:pt>
              </c:numCache>
            </c:numRef>
          </c:val>
          <c:extLst>
            <c:ext xmlns:c16="http://schemas.microsoft.com/office/drawing/2014/chart" uri="{C3380CC4-5D6E-409C-BE32-E72D297353CC}">
              <c16:uniqueId val="{00000002-2DAD-4F4A-B77D-E473E9E11015}"/>
            </c:ext>
          </c:extLst>
        </c:ser>
        <c:dLbls>
          <c:showLegendKey val="0"/>
          <c:showVal val="0"/>
          <c:showCatName val="0"/>
          <c:showSerName val="0"/>
          <c:showPercent val="0"/>
          <c:showBubbleSize val="0"/>
        </c:dLbls>
        <c:gapWidth val="10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scaling>
        <c:delete val="1"/>
        <c:axPos val="l"/>
        <c:numFmt formatCode="General" sourceLinked="0"/>
        <c:majorTickMark val="in"/>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NAV per share </a:t>
            </a:r>
            <a:r>
              <a:rPr lang="en-US" sz="1200" b="0">
                <a:solidFill>
                  <a:schemeClr val="tx2"/>
                </a:solidFill>
              </a:rPr>
              <a:t>(R)</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NAV</c:v>
                </c:pt>
              </c:strCache>
            </c:strRef>
          </c:tx>
          <c:spPr>
            <a:solidFill>
              <a:schemeClr val="accent6"/>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6FDA-4BAF-93CD-EE7335A6C756}"/>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FDA-4BAF-93CD-EE7335A6C7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Aug-17</c:v>
                </c:pt>
                <c:pt idx="1">
                  <c:v>Aug-18</c:v>
                </c:pt>
                <c:pt idx="2">
                  <c:v>Aug-19</c:v>
                </c:pt>
                <c:pt idx="3">
                  <c:v>Aug-20</c:v>
                </c:pt>
                <c:pt idx="4">
                  <c:v>Aug-21</c:v>
                </c:pt>
              </c:strCache>
            </c:strRef>
          </c:cat>
          <c:val>
            <c:numRef>
              <c:f>Sheet1!$B$2:$B$6</c:f>
              <c:numCache>
                <c:formatCode>#,##0.00</c:formatCode>
                <c:ptCount val="5"/>
                <c:pt idx="0">
                  <c:v>33.06</c:v>
                </c:pt>
                <c:pt idx="1">
                  <c:v>35.979999999999997</c:v>
                </c:pt>
                <c:pt idx="2">
                  <c:v>40.74</c:v>
                </c:pt>
                <c:pt idx="3">
                  <c:v>42.83</c:v>
                </c:pt>
                <c:pt idx="4">
                  <c:v>46.36</c:v>
                </c:pt>
              </c:numCache>
            </c:numRef>
          </c:val>
          <c:extLst>
            <c:ext xmlns:c16="http://schemas.microsoft.com/office/drawing/2014/chart" uri="{C3380CC4-5D6E-409C-BE32-E72D297353CC}">
              <c16:uniqueId val="{00000002-6FDA-4BAF-93CD-EE7335A6C756}"/>
            </c:ext>
          </c:extLst>
        </c:ser>
        <c:dLbls>
          <c:showLegendKey val="0"/>
          <c:showVal val="0"/>
          <c:showCatName val="0"/>
          <c:showSerName val="0"/>
          <c:showPercent val="0"/>
          <c:showBubbleSize val="0"/>
        </c:dLbls>
        <c:gapWidth val="10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scaling>
        <c:delete val="1"/>
        <c:axPos val="l"/>
        <c:numFmt formatCode="General" sourceLinked="0"/>
        <c:majorTickMark val="in"/>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Gearing </a:t>
            </a:r>
            <a:r>
              <a:rPr lang="en-US" sz="1200" b="0">
                <a:solidFill>
                  <a:schemeClr val="tx2"/>
                </a:solidFill>
              </a:rPr>
              <a:t>(%)</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20662873931623932"/>
          <c:w val="0.94014966119329557"/>
          <c:h val="0.66642735042735046"/>
        </c:manualLayout>
      </c:layout>
      <c:lineChart>
        <c:grouping val="standard"/>
        <c:varyColors val="0"/>
        <c:ser>
          <c:idx val="0"/>
          <c:order val="0"/>
          <c:tx>
            <c:strRef>
              <c:f>Sheet1!$B$1</c:f>
              <c:strCache>
                <c:ptCount val="1"/>
                <c:pt idx="0">
                  <c:v>Gearing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4"/>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1DBD-4932-AA77-10415584A195}"/>
              </c:ext>
            </c:extLst>
          </c:dPt>
          <c:dLbls>
            <c:dLbl>
              <c:idx val="0"/>
              <c:layout>
                <c:manualLayout>
                  <c:x val="-7.7527415458937196E-2"/>
                  <c:y val="6.7841880341880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BD-4932-AA77-10415584A195}"/>
                </c:ext>
              </c:extLst>
            </c:dLbl>
            <c:dLbl>
              <c:idx val="1"/>
              <c:layout>
                <c:manualLayout>
                  <c:x val="-3.2349637681159421E-2"/>
                  <c:y val="-0.101762820512820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BD-4932-AA77-10415584A195}"/>
                </c:ext>
              </c:extLst>
            </c:dLbl>
            <c:dLbl>
              <c:idx val="2"/>
              <c:layout>
                <c:manualLayout>
                  <c:x val="-4.475954106280193E-2"/>
                  <c:y val="8.819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BD-4932-AA77-10415584A195}"/>
                </c:ext>
              </c:extLst>
            </c:dLbl>
            <c:dLbl>
              <c:idx val="3"/>
              <c:layout>
                <c:manualLayout>
                  <c:x val="-4.7269444444444447E-2"/>
                  <c:y val="-0.101762820512820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BD-4932-AA77-10415584A195}"/>
                </c:ext>
              </c:extLst>
            </c:dLbl>
            <c:dLbl>
              <c:idx val="4"/>
              <c:layout>
                <c:manualLayout>
                  <c:x val="-5.4520202020202017E-2"/>
                  <c:y val="-9.497863247863254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BD-4932-AA77-10415584A1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Aug-17</c:v>
                </c:pt>
                <c:pt idx="1">
                  <c:v>Aug-18</c:v>
                </c:pt>
                <c:pt idx="2">
                  <c:v>Aug-19</c:v>
                </c:pt>
                <c:pt idx="3">
                  <c:v>Aug-20</c:v>
                </c:pt>
                <c:pt idx="4">
                  <c:v>Aug-21</c:v>
                </c:pt>
              </c:strCache>
            </c:strRef>
          </c:cat>
          <c:val>
            <c:numRef>
              <c:f>Sheet1!$B$2:$B$6</c:f>
              <c:numCache>
                <c:formatCode>0.0%</c:formatCode>
                <c:ptCount val="5"/>
                <c:pt idx="0">
                  <c:v>1.4770000000000001</c:v>
                </c:pt>
                <c:pt idx="1">
                  <c:v>1.3129999999999999</c:v>
                </c:pt>
                <c:pt idx="2">
                  <c:v>1.3049999999999999</c:v>
                </c:pt>
                <c:pt idx="3">
                  <c:v>1.458</c:v>
                </c:pt>
                <c:pt idx="4">
                  <c:v>1.474</c:v>
                </c:pt>
              </c:numCache>
            </c:numRef>
          </c:val>
          <c:smooth val="0"/>
          <c:extLst>
            <c:ext xmlns:c16="http://schemas.microsoft.com/office/drawing/2014/chart" uri="{C3380CC4-5D6E-409C-BE32-E72D297353CC}">
              <c16:uniqueId val="{00000006-1DBD-4932-AA77-10415584A195}"/>
            </c:ext>
          </c:extLst>
        </c:ser>
        <c:dLbls>
          <c:showLegendKey val="0"/>
          <c:showVal val="0"/>
          <c:showCatName val="0"/>
          <c:showSerName val="0"/>
          <c:showPercent val="0"/>
          <c:showBubbleSize val="0"/>
        </c:dLbls>
        <c:marker val="1"/>
        <c:smooth val="0"/>
        <c:axId val="565713936"/>
        <c:axId val="451882744"/>
      </c:lineChart>
      <c:catAx>
        <c:axId val="565713936"/>
        <c:scaling>
          <c:orientation val="minMax"/>
        </c:scaling>
        <c:delete val="0"/>
        <c:axPos val="b"/>
        <c:numFmt formatCode="General" sourceLinked="1"/>
        <c:majorTickMark val="none"/>
        <c:minorTickMark val="none"/>
        <c:tickLblPos val="nextTo"/>
        <c:spPr>
          <a:noFill/>
          <a:ln w="6350" cap="flat" cmpd="sng" algn="ctr">
            <a:solidFill>
              <a:schemeClr val="accent6">
                <a:lumMod val="75000"/>
              </a:schemeClr>
            </a:solid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min val="1.2"/>
        </c:scaling>
        <c:delete val="1"/>
        <c:axPos val="l"/>
        <c:numFmt formatCode="General" sourceLinked="0"/>
        <c:majorTickMark val="out"/>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Share</a:t>
            </a:r>
            <a:r>
              <a:rPr lang="en-US" sz="1200" b="1" baseline="0">
                <a:solidFill>
                  <a:schemeClr val="tx2"/>
                </a:solidFill>
              </a:rPr>
              <a:t> price per share </a:t>
            </a:r>
            <a:r>
              <a:rPr lang="en-US" sz="1200" b="0">
                <a:solidFill>
                  <a:schemeClr val="tx2"/>
                </a:solidFill>
              </a:rPr>
              <a:t>(R)</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Share price</c:v>
                </c:pt>
              </c:strCache>
            </c:strRef>
          </c:tx>
          <c:spPr>
            <a:solidFill>
              <a:schemeClr val="accent6"/>
            </a:solidFill>
            <a:ln>
              <a:noFill/>
            </a:ln>
            <a:effectLst/>
          </c:spPr>
          <c:invertIfNegative val="0"/>
          <c:dPt>
            <c:idx val="3"/>
            <c:invertIfNegative val="0"/>
            <c:bubble3D val="0"/>
            <c:spPr>
              <a:solidFill>
                <a:schemeClr val="accent6"/>
              </a:solidFill>
              <a:ln>
                <a:noFill/>
              </a:ln>
              <a:effectLst/>
            </c:spPr>
            <c:extLst>
              <c:ext xmlns:c16="http://schemas.microsoft.com/office/drawing/2014/chart" uri="{C3380CC4-5D6E-409C-BE32-E72D297353CC}">
                <c16:uniqueId val="{00000001-B3E6-49AA-8B38-0B9624657719}"/>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3-B3E6-49AA-8B38-0B9624657719}"/>
              </c:ext>
            </c:extLst>
          </c:dPt>
          <c:dPt>
            <c:idx val="5"/>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2637-4E46-8B06-002B72196F0B}"/>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637-4E46-8B06-002B72196F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Aug 17</c:v>
                </c:pt>
                <c:pt idx="1">
                  <c:v>Aug 18</c:v>
                </c:pt>
                <c:pt idx="2">
                  <c:v>Aug 19</c:v>
                </c:pt>
                <c:pt idx="3">
                  <c:v>Aug 20</c:v>
                </c:pt>
                <c:pt idx="4">
                  <c:v>Aug 21</c:v>
                </c:pt>
                <c:pt idx="5">
                  <c:v>24 Nov 21</c:v>
                </c:pt>
              </c:strCache>
            </c:strRef>
          </c:cat>
          <c:val>
            <c:numRef>
              <c:f>Sheet1!$B$2:$B$7</c:f>
              <c:numCache>
                <c:formatCode>#,##0.00</c:formatCode>
                <c:ptCount val="6"/>
                <c:pt idx="0">
                  <c:v>13</c:v>
                </c:pt>
                <c:pt idx="1">
                  <c:v>17.8</c:v>
                </c:pt>
                <c:pt idx="2">
                  <c:v>26.5</c:v>
                </c:pt>
                <c:pt idx="3">
                  <c:v>28</c:v>
                </c:pt>
                <c:pt idx="4">
                  <c:v>35.1</c:v>
                </c:pt>
                <c:pt idx="5">
                  <c:v>40</c:v>
                </c:pt>
              </c:numCache>
            </c:numRef>
          </c:val>
          <c:extLst>
            <c:ext xmlns:c16="http://schemas.microsoft.com/office/drawing/2014/chart" uri="{C3380CC4-5D6E-409C-BE32-E72D297353CC}">
              <c16:uniqueId val="{00000004-B3E6-49AA-8B38-0B9624657719}"/>
            </c:ext>
          </c:extLst>
        </c:ser>
        <c:dLbls>
          <c:showLegendKey val="0"/>
          <c:showVal val="0"/>
          <c:showCatName val="0"/>
          <c:showSerName val="0"/>
          <c:showPercent val="0"/>
          <c:showBubbleSize val="0"/>
        </c:dLbls>
        <c:gapWidth val="10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scaling>
        <c:delete val="1"/>
        <c:axPos val="l"/>
        <c:numFmt formatCode="General" sourceLinked="0"/>
        <c:majorTickMark val="in"/>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r>
              <a:rPr lang="en-US" sz="1200" b="1">
                <a:solidFill>
                  <a:schemeClr val="tx2"/>
                </a:solidFill>
              </a:rPr>
              <a:t>Dividend per share </a:t>
            </a:r>
            <a:r>
              <a:rPr lang="en-US" sz="1200" b="0">
                <a:solidFill>
                  <a:schemeClr val="tx2"/>
                </a:solidFill>
              </a:rPr>
              <a:t>(cents)</a:t>
            </a:r>
          </a:p>
        </c:rich>
      </c:tx>
      <c:layout>
        <c:manualLayout>
          <c:xMode val="edge"/>
          <c:yMode val="edge"/>
          <c:x val="2.5090808376967053E-3"/>
          <c:y val="0"/>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9850338806704581E-2"/>
          <c:y val="0.17332902363588124"/>
          <c:w val="0.94014966119329557"/>
          <c:h val="0.71662596997134942"/>
        </c:manualLayout>
      </c:layout>
      <c:barChart>
        <c:barDir val="col"/>
        <c:grouping val="clustered"/>
        <c:varyColors val="0"/>
        <c:ser>
          <c:idx val="0"/>
          <c:order val="0"/>
          <c:tx>
            <c:strRef>
              <c:f>Sheet1!$B$1</c:f>
              <c:strCache>
                <c:ptCount val="1"/>
                <c:pt idx="0">
                  <c:v>DPS</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AEBE-4BF3-8862-37866392C3A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Aug-17</c:v>
                </c:pt>
                <c:pt idx="1">
                  <c:v>Aug-18</c:v>
                </c:pt>
                <c:pt idx="2">
                  <c:v>Aug-19</c:v>
                </c:pt>
                <c:pt idx="3">
                  <c:v>Aug-20</c:v>
                </c:pt>
                <c:pt idx="4">
                  <c:v>Aug-21</c:v>
                </c:pt>
              </c:strCache>
            </c:strRef>
          </c:cat>
          <c:val>
            <c:numRef>
              <c:f>Sheet1!$B$2:$B$6</c:f>
              <c:numCache>
                <c:formatCode>#,##0</c:formatCode>
                <c:ptCount val="5"/>
                <c:pt idx="0">
                  <c:v>60</c:v>
                </c:pt>
                <c:pt idx="1">
                  <c:v>75</c:v>
                </c:pt>
                <c:pt idx="2">
                  <c:v>90</c:v>
                </c:pt>
                <c:pt idx="3">
                  <c:v>65</c:v>
                </c:pt>
                <c:pt idx="4">
                  <c:v>114</c:v>
                </c:pt>
              </c:numCache>
            </c:numRef>
          </c:val>
          <c:extLst>
            <c:ext xmlns:c16="http://schemas.microsoft.com/office/drawing/2014/chart" uri="{C3380CC4-5D6E-409C-BE32-E72D297353CC}">
              <c16:uniqueId val="{00000002-AEBE-4BF3-8862-37866392C3A7}"/>
            </c:ext>
          </c:extLst>
        </c:ser>
        <c:dLbls>
          <c:showLegendKey val="0"/>
          <c:showVal val="0"/>
          <c:showCatName val="0"/>
          <c:showSerName val="0"/>
          <c:showPercent val="0"/>
          <c:showBubbleSize val="0"/>
        </c:dLbls>
        <c:gapWidth val="100"/>
        <c:axId val="565713936"/>
        <c:axId val="451882744"/>
      </c:barChart>
      <c:catAx>
        <c:axId val="5657139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accent6">
                    <a:lumMod val="75000"/>
                  </a:schemeClr>
                </a:solidFill>
                <a:latin typeface="+mn-lt"/>
                <a:ea typeface="+mn-ea"/>
                <a:cs typeface="+mn-cs"/>
              </a:defRPr>
            </a:pPr>
            <a:endParaRPr lang="en-US"/>
          </a:p>
        </c:txPr>
        <c:crossAx val="451882744"/>
        <c:crosses val="autoZero"/>
        <c:auto val="1"/>
        <c:lblAlgn val="ctr"/>
        <c:lblOffset val="100"/>
        <c:noMultiLvlLbl val="0"/>
      </c:catAx>
      <c:valAx>
        <c:axId val="451882744"/>
        <c:scaling>
          <c:orientation val="minMax"/>
        </c:scaling>
        <c:delete val="1"/>
        <c:axPos val="l"/>
        <c:numFmt formatCode="General" sourceLinked="0"/>
        <c:majorTickMark val="in"/>
        <c:minorTickMark val="none"/>
        <c:tickLblPos val="nextTo"/>
        <c:crossAx val="56571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0.7644</cdr:x>
      <cdr:y>0.2916</cdr:y>
    </cdr:from>
    <cdr:to>
      <cdr:x>0.85979</cdr:x>
      <cdr:y>0.40279</cdr:y>
    </cdr:to>
    <cdr:cxnSp macro="">
      <cdr:nvCxnSpPr>
        <cdr:cNvPr id="4" name="Straight Arrow Connector 3">
          <a:extLst xmlns:a="http://schemas.openxmlformats.org/drawingml/2006/main">
            <a:ext uri="{FF2B5EF4-FFF2-40B4-BE49-F238E27FC236}">
              <a16:creationId xmlns:a16="http://schemas.microsoft.com/office/drawing/2014/main" id="{883E44B8-F843-4532-BC2B-DF4E3860E0B0}"/>
            </a:ext>
          </a:extLst>
        </cdr:cNvPr>
        <cdr:cNvCxnSpPr/>
      </cdr:nvCxnSpPr>
      <cdr:spPr>
        <a:xfrm xmlns:a="http://schemas.openxmlformats.org/drawingml/2006/main" flipV="1">
          <a:off x="2978225" y="629698"/>
          <a:ext cx="371662" cy="24011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0.74484</cdr:x>
      <cdr:y>0.39272</cdr:y>
    </cdr:from>
    <cdr:to>
      <cdr:x>0.87447</cdr:x>
      <cdr:y>0.51369</cdr:y>
    </cdr:to>
    <cdr:sp macro="" textlink="">
      <cdr:nvSpPr>
        <cdr:cNvPr id="5" name="TextBox 1">
          <a:extLst xmlns:a="http://schemas.openxmlformats.org/drawingml/2006/main">
            <a:ext uri="{FF2B5EF4-FFF2-40B4-BE49-F238E27FC236}">
              <a16:creationId xmlns:a16="http://schemas.microsoft.com/office/drawing/2014/main" id="{86DC1B0F-4C3E-4829-9B99-EC8C0178FE16}"/>
            </a:ext>
          </a:extLst>
        </cdr:cNvPr>
        <cdr:cNvSpPr txBox="1"/>
      </cdr:nvSpPr>
      <cdr:spPr>
        <a:xfrm xmlns:a="http://schemas.openxmlformats.org/drawingml/2006/main">
          <a:off x="2902023" y="848059"/>
          <a:ext cx="505065" cy="2612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000" b="1" dirty="0"/>
            <a:t>24.9%</a:t>
          </a:r>
        </a:p>
      </cdr:txBody>
    </cdr:sp>
  </cdr:relSizeAnchor>
</c:userShapes>
</file>

<file path=ppt/drawings/drawing2.xml><?xml version="1.0" encoding="utf-8"?>
<c:userShapes xmlns:c="http://schemas.openxmlformats.org/drawingml/2006/chart">
  <cdr:relSizeAnchor xmlns:cdr="http://schemas.openxmlformats.org/drawingml/2006/chartDrawing">
    <cdr:from>
      <cdr:x>0.76395</cdr:x>
      <cdr:y>0.22446</cdr:y>
    </cdr:from>
    <cdr:to>
      <cdr:x>0.87246</cdr:x>
      <cdr:y>0.28517</cdr:y>
    </cdr:to>
    <cdr:cxnSp macro="">
      <cdr:nvCxnSpPr>
        <cdr:cNvPr id="2" name="Straight Arrow Connector 1">
          <a:extLst xmlns:a="http://schemas.openxmlformats.org/drawingml/2006/main">
            <a:ext uri="{FF2B5EF4-FFF2-40B4-BE49-F238E27FC236}">
              <a16:creationId xmlns:a16="http://schemas.microsoft.com/office/drawing/2014/main" id="{8A05D77E-8B70-43EB-B8C1-6B92954E87E8}"/>
            </a:ext>
          </a:extLst>
        </cdr:cNvPr>
        <cdr:cNvCxnSpPr/>
      </cdr:nvCxnSpPr>
      <cdr:spPr>
        <a:xfrm xmlns:a="http://schemas.openxmlformats.org/drawingml/2006/main" flipV="1">
          <a:off x="3204006" y="484718"/>
          <a:ext cx="455105" cy="13109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0.3309</cdr:x>
      <cdr:y>0.37046</cdr:y>
    </cdr:from>
    <cdr:to>
      <cdr:x>0.70832</cdr:x>
      <cdr:y>0.63851</cdr:y>
    </cdr:to>
    <cdr:sp macro="" textlink="">
      <cdr:nvSpPr>
        <cdr:cNvPr id="2" name="TextBox 1">
          <a:extLst xmlns:a="http://schemas.openxmlformats.org/drawingml/2006/main">
            <a:ext uri="{FF2B5EF4-FFF2-40B4-BE49-F238E27FC236}">
              <a16:creationId xmlns:a16="http://schemas.microsoft.com/office/drawing/2014/main" id="{1F227A67-196D-43D2-9891-5DA747203030}"/>
            </a:ext>
          </a:extLst>
        </cdr:cNvPr>
        <cdr:cNvSpPr txBox="1"/>
      </cdr:nvSpPr>
      <cdr:spPr>
        <a:xfrm xmlns:a="http://schemas.openxmlformats.org/drawingml/2006/main">
          <a:off x="587904" y="634071"/>
          <a:ext cx="670560" cy="4587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100" b="1" dirty="0"/>
            <a:t>Revenue</a:t>
          </a:r>
        </a:p>
        <a:p xmlns:a="http://schemas.openxmlformats.org/drawingml/2006/main">
          <a:pPr algn="ctr"/>
          <a:r>
            <a:rPr lang="en-ZA" sz="1100" b="1" dirty="0"/>
            <a:t>2020</a:t>
          </a:r>
        </a:p>
      </cdr:txBody>
    </cdr:sp>
  </cdr:relSizeAnchor>
</c:userShapes>
</file>

<file path=ppt/drawings/drawing4.xml><?xml version="1.0" encoding="utf-8"?>
<c:userShapes xmlns:c="http://schemas.openxmlformats.org/drawingml/2006/chart">
  <cdr:relSizeAnchor xmlns:cdr="http://schemas.openxmlformats.org/drawingml/2006/chartDrawing">
    <cdr:from>
      <cdr:x>0.32109</cdr:x>
      <cdr:y>0.38244</cdr:y>
    </cdr:from>
    <cdr:to>
      <cdr:x>0.69851</cdr:x>
      <cdr:y>0.65049</cdr:y>
    </cdr:to>
    <cdr:sp macro="" textlink="">
      <cdr:nvSpPr>
        <cdr:cNvPr id="3" name="TextBox 1">
          <a:extLst xmlns:a="http://schemas.openxmlformats.org/drawingml/2006/main">
            <a:ext uri="{FF2B5EF4-FFF2-40B4-BE49-F238E27FC236}">
              <a16:creationId xmlns:a16="http://schemas.microsoft.com/office/drawing/2014/main" id="{83F534F8-B853-40FD-98A9-A119A0E9E74B}"/>
            </a:ext>
          </a:extLst>
        </cdr:cNvPr>
        <cdr:cNvSpPr txBox="1"/>
      </cdr:nvSpPr>
      <cdr:spPr>
        <a:xfrm xmlns:a="http://schemas.openxmlformats.org/drawingml/2006/main">
          <a:off x="570486" y="654572"/>
          <a:ext cx="670560" cy="4587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ZA" sz="1100" b="1" dirty="0"/>
            <a:t>EBITDA</a:t>
          </a:r>
        </a:p>
        <a:p xmlns:a="http://schemas.openxmlformats.org/drawingml/2006/main">
          <a:pPr algn="ctr"/>
          <a:r>
            <a:rPr lang="en-ZA" sz="1100" b="1" dirty="0"/>
            <a:t>2020</a:t>
          </a:r>
        </a:p>
      </cdr:txBody>
    </cdr:sp>
  </cdr:relSizeAnchor>
</c:userShapes>
</file>

<file path=ppt/drawings/drawing5.xml><?xml version="1.0" encoding="utf-8"?>
<c:userShapes xmlns:c="http://schemas.openxmlformats.org/drawingml/2006/chart">
  <cdr:relSizeAnchor xmlns:cdr="http://schemas.openxmlformats.org/drawingml/2006/chartDrawing">
    <cdr:from>
      <cdr:x>0.33035</cdr:x>
      <cdr:y>0.36597</cdr:y>
    </cdr:from>
    <cdr:to>
      <cdr:x>0.70777</cdr:x>
      <cdr:y>0.63403</cdr:y>
    </cdr:to>
    <cdr:sp macro="" textlink="">
      <cdr:nvSpPr>
        <cdr:cNvPr id="2" name="TextBox 1">
          <a:extLst xmlns:a="http://schemas.openxmlformats.org/drawingml/2006/main">
            <a:ext uri="{FF2B5EF4-FFF2-40B4-BE49-F238E27FC236}">
              <a16:creationId xmlns:a16="http://schemas.microsoft.com/office/drawing/2014/main" id="{94210397-7F5A-49B1-A504-C0011272B8AE}"/>
            </a:ext>
          </a:extLst>
        </cdr:cNvPr>
        <cdr:cNvSpPr txBox="1"/>
      </cdr:nvSpPr>
      <cdr:spPr>
        <a:xfrm xmlns:a="http://schemas.openxmlformats.org/drawingml/2006/main">
          <a:off x="586933" y="626393"/>
          <a:ext cx="670560" cy="4587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ZA" sz="1100" b="1" dirty="0"/>
            <a:t>Revenue</a:t>
          </a:r>
        </a:p>
        <a:p xmlns:a="http://schemas.openxmlformats.org/drawingml/2006/main">
          <a:pPr algn="ctr"/>
          <a:r>
            <a:rPr lang="en-ZA" sz="1100" b="1" dirty="0"/>
            <a:t>2021</a:t>
          </a:r>
        </a:p>
      </cdr:txBody>
    </cdr:sp>
  </cdr:relSizeAnchor>
</c:userShapes>
</file>

<file path=ppt/drawings/drawing6.xml><?xml version="1.0" encoding="utf-8"?>
<c:userShapes xmlns:c="http://schemas.openxmlformats.org/drawingml/2006/chart">
  <cdr:relSizeAnchor xmlns:cdr="http://schemas.openxmlformats.org/drawingml/2006/chartDrawing">
    <cdr:from>
      <cdr:x>0.33584</cdr:x>
      <cdr:y>0.36597</cdr:y>
    </cdr:from>
    <cdr:to>
      <cdr:x>0.71326</cdr:x>
      <cdr:y>0.63403</cdr:y>
    </cdr:to>
    <cdr:sp macro="" textlink="">
      <cdr:nvSpPr>
        <cdr:cNvPr id="3" name="TextBox 1">
          <a:extLst xmlns:a="http://schemas.openxmlformats.org/drawingml/2006/main">
            <a:ext uri="{FF2B5EF4-FFF2-40B4-BE49-F238E27FC236}">
              <a16:creationId xmlns:a16="http://schemas.microsoft.com/office/drawing/2014/main" id="{1E2617B2-78FA-4E46-B2C0-798AFA07DE4C}"/>
            </a:ext>
          </a:extLst>
        </cdr:cNvPr>
        <cdr:cNvSpPr txBox="1"/>
      </cdr:nvSpPr>
      <cdr:spPr>
        <a:xfrm xmlns:a="http://schemas.openxmlformats.org/drawingml/2006/main">
          <a:off x="596685" y="626387"/>
          <a:ext cx="670560" cy="4588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ZA" sz="1100" b="1" dirty="0"/>
            <a:t>EBITDA</a:t>
          </a:r>
        </a:p>
        <a:p xmlns:a="http://schemas.openxmlformats.org/drawingml/2006/main">
          <a:pPr algn="ctr"/>
          <a:r>
            <a:rPr lang="en-ZA" sz="1100" b="1" dirty="0"/>
            <a:t>2021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945559CB-F42B-4235-B007-AF6DD3A51683}" type="datetimeFigureOut">
              <a:rPr lang="en-ZA" smtClean="0"/>
              <a:t>2021/11/28</a:t>
            </a:fld>
            <a:endParaRPr lang="en-ZA"/>
          </a:p>
        </p:txBody>
      </p:sp>
      <p:sp>
        <p:nvSpPr>
          <p:cNvPr id="4" name="Slide Image Placeholder 3"/>
          <p:cNvSpPr>
            <a:spLocks noGrp="1" noRot="1" noChangeAspect="1"/>
          </p:cNvSpPr>
          <p:nvPr>
            <p:ph type="sldImg" idx="2"/>
          </p:nvPr>
        </p:nvSpPr>
        <p:spPr>
          <a:xfrm>
            <a:off x="1196975"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A0E37AED-AC29-4377-9592-1AD67A265143}" type="slidenum">
              <a:rPr lang="en-ZA" smtClean="0"/>
              <a:t>‹#›</a:t>
            </a:fld>
            <a:endParaRPr lang="en-ZA"/>
          </a:p>
        </p:txBody>
      </p:sp>
    </p:spTree>
    <p:extLst>
      <p:ext uri="{BB962C8B-B14F-4D97-AF65-F5344CB8AC3E}">
        <p14:creationId xmlns:p14="http://schemas.microsoft.com/office/powerpoint/2010/main" val="49775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134257-B2E9-437B-8783-AB937647BEA9}"/>
              </a:ext>
            </a:extLst>
          </p:cNvPr>
          <p:cNvPicPr>
            <a:picLocks noChangeAspect="1"/>
          </p:cNvPicPr>
          <p:nvPr userDrawn="1"/>
        </p:nvPicPr>
        <p:blipFill>
          <a:blip r:embed="rId2"/>
          <a:stretch>
            <a:fillRect/>
          </a:stretch>
        </p:blipFill>
        <p:spPr>
          <a:xfrm>
            <a:off x="0" y="12189"/>
            <a:ext cx="9144000" cy="6833621"/>
          </a:xfrm>
          <a:prstGeom prst="rect">
            <a:avLst/>
          </a:prstGeom>
        </p:spPr>
      </p:pic>
    </p:spTree>
    <p:extLst>
      <p:ext uri="{BB962C8B-B14F-4D97-AF65-F5344CB8AC3E}">
        <p14:creationId xmlns:p14="http://schemas.microsoft.com/office/powerpoint/2010/main" val="429477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1FE8A8-543A-4689-804E-45521BFC21F7}"/>
              </a:ext>
            </a:extLst>
          </p:cNvPr>
          <p:cNvSpPr/>
          <p:nvPr userDrawn="1"/>
        </p:nvSpPr>
        <p:spPr>
          <a:xfrm>
            <a:off x="0" y="0"/>
            <a:ext cx="91440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6" name="Slide Number Placeholder 5"/>
          <p:cNvSpPr>
            <a:spLocks noGrp="1"/>
          </p:cNvSpPr>
          <p:nvPr>
            <p:ph type="sldNum" sz="quarter" idx="12"/>
          </p:nvPr>
        </p:nvSpPr>
        <p:spPr/>
        <p:txBody>
          <a:bodyPr/>
          <a:lstStyle/>
          <a:p>
            <a:fld id="{E6C5CAE3-2803-4CEA-BBAE-03A984B1D2D5}" type="slidenum">
              <a:rPr lang="en-ZA" smtClean="0"/>
              <a:t>‹#›</a:t>
            </a:fld>
            <a:endParaRPr lang="en-ZA"/>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8010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253047-414E-4A59-A8C7-15D18A34AADA}"/>
              </a:ext>
            </a:extLst>
          </p:cNvPr>
          <p:cNvSpPr/>
          <p:nvPr userDrawn="1"/>
        </p:nvSpPr>
        <p:spPr>
          <a:xfrm>
            <a:off x="0" y="0"/>
            <a:ext cx="91440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1" name="Straight Connector 10">
            <a:extLst>
              <a:ext uri="{FF2B5EF4-FFF2-40B4-BE49-F238E27FC236}">
                <a16:creationId xmlns:a16="http://schemas.microsoft.com/office/drawing/2014/main" id="{A98B904B-1B73-4FF8-B10A-4F549AE0EAE4}"/>
              </a:ext>
            </a:extLst>
          </p:cNvPr>
          <p:cNvCxnSpPr>
            <a:cxnSpLocks/>
          </p:cNvCxnSpPr>
          <p:nvPr userDrawn="1"/>
        </p:nvCxnSpPr>
        <p:spPr>
          <a:xfrm>
            <a:off x="4572000" y="1296000"/>
            <a:ext cx="0" cy="4914000"/>
          </a:xfrm>
          <a:prstGeom prst="line">
            <a:avLst/>
          </a:prstGeom>
          <a:ln w="9525">
            <a:solidFill>
              <a:schemeClr val="accent5">
                <a:lumMod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2000" y="432000"/>
            <a:ext cx="8280000" cy="396000"/>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ZA"/>
              <a:t>TWK interim results presentation 2021</a:t>
            </a:r>
          </a:p>
        </p:txBody>
      </p:sp>
      <p:sp>
        <p:nvSpPr>
          <p:cNvPr id="7" name="Slide Number Placeholder 6"/>
          <p:cNvSpPr>
            <a:spLocks noGrp="1"/>
          </p:cNvSpPr>
          <p:nvPr>
            <p:ph type="sldNum" sz="quarter" idx="12"/>
          </p:nvPr>
        </p:nvSpPr>
        <p:spPr/>
        <p:txBody>
          <a:bodyPr/>
          <a:lstStyle/>
          <a:p>
            <a:fld id="{E6C5CAE3-2803-4CEA-BBAE-03A984B1D2D5}" type="slidenum">
              <a:rPr lang="en-ZA" smtClean="0"/>
              <a:t>‹#›</a:t>
            </a:fld>
            <a:endParaRPr lang="en-ZA"/>
          </a:p>
        </p:txBody>
      </p:sp>
      <p:sp>
        <p:nvSpPr>
          <p:cNvPr id="13" name="Text Placeholder 2">
            <a:extLst>
              <a:ext uri="{FF2B5EF4-FFF2-40B4-BE49-F238E27FC236}">
                <a16:creationId xmlns:a16="http://schemas.microsoft.com/office/drawing/2014/main" id="{31E570E6-0144-4B43-866F-649BE5A2927E}"/>
              </a:ext>
            </a:extLst>
          </p:cNvPr>
          <p:cNvSpPr>
            <a:spLocks noGrp="1"/>
          </p:cNvSpPr>
          <p:nvPr>
            <p:ph type="body" idx="14"/>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a:extLst>
              <a:ext uri="{FF2B5EF4-FFF2-40B4-BE49-F238E27FC236}">
                <a16:creationId xmlns:a16="http://schemas.microsoft.com/office/drawing/2014/main" id="{0663D069-33C5-4DEA-B095-E3F74003D4C2}"/>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67A92175-E9D2-4062-9D3A-A7FA6A45DB07}"/>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269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haded,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6F1109-F487-41B9-AB10-C129A930EDA0}"/>
              </a:ext>
            </a:extLst>
          </p:cNvPr>
          <p:cNvSpPr/>
          <p:nvPr userDrawn="1"/>
        </p:nvSpPr>
        <p:spPr>
          <a:xfrm>
            <a:off x="0" y="0"/>
            <a:ext cx="91440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8568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23209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shaded,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C5F8EF-3D35-4481-8254-FE0584D85D74}"/>
              </a:ext>
            </a:extLst>
          </p:cNvPr>
          <p:cNvSpPr/>
          <p:nvPr userDrawn="1"/>
        </p:nvSpPr>
        <p:spPr>
          <a:xfrm>
            <a:off x="0" y="0"/>
            <a:ext cx="91440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F7E96C3F-927C-4D2C-A657-7E52F1CC66C8}"/>
              </a:ext>
            </a:extLst>
          </p:cNvPr>
          <p:cNvSpPr/>
          <p:nvPr userDrawn="1"/>
        </p:nvSpPr>
        <p:spPr>
          <a:xfrm>
            <a:off x="4644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Content Placeholder 2">
            <a:extLst>
              <a:ext uri="{FF2B5EF4-FFF2-40B4-BE49-F238E27FC236}">
                <a16:creationId xmlns:a16="http://schemas.microsoft.com/office/drawing/2014/main" id="{78411E71-8F77-44FF-870F-C2846955CB3C}"/>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B48ED2F4-8F68-42DB-BFD7-04BA9F94DEF6}"/>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12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B97084-E851-4149-897C-B116EC7B9A4C}"/>
              </a:ext>
            </a:extLst>
          </p:cNvPr>
          <p:cNvSpPr/>
          <p:nvPr userDrawn="1"/>
        </p:nvSpPr>
        <p:spPr>
          <a:xfrm>
            <a:off x="0" y="0"/>
            <a:ext cx="9144000" cy="12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6" name="Slide Number Placeholder 5"/>
          <p:cNvSpPr>
            <a:spLocks noGrp="1"/>
          </p:cNvSpPr>
          <p:nvPr>
            <p:ph type="sldNum" sz="quarter" idx="12"/>
          </p:nvPr>
        </p:nvSpPr>
        <p:spPr/>
        <p:txBody>
          <a:bodyPr/>
          <a:lstStyle/>
          <a:p>
            <a:fld id="{E6C5CAE3-2803-4CEA-BBAE-03A984B1D2D5}" type="slidenum">
              <a:rPr lang="en-ZA" smtClean="0"/>
              <a:t>‹#›</a:t>
            </a:fld>
            <a:endParaRPr lang="en-ZA"/>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252770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767D88-3F2E-43ED-A92E-4F659EAF4CA1}"/>
              </a:ext>
            </a:extLst>
          </p:cNvPr>
          <p:cNvSpPr/>
          <p:nvPr userDrawn="1"/>
        </p:nvSpPr>
        <p:spPr>
          <a:xfrm>
            <a:off x="0" y="0"/>
            <a:ext cx="9144000" cy="12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1" name="Straight Connector 10">
            <a:extLst>
              <a:ext uri="{FF2B5EF4-FFF2-40B4-BE49-F238E27FC236}">
                <a16:creationId xmlns:a16="http://schemas.microsoft.com/office/drawing/2014/main" id="{A98B904B-1B73-4FF8-B10A-4F549AE0EAE4}"/>
              </a:ext>
            </a:extLst>
          </p:cNvPr>
          <p:cNvCxnSpPr>
            <a:cxnSpLocks/>
          </p:cNvCxnSpPr>
          <p:nvPr userDrawn="1"/>
        </p:nvCxnSpPr>
        <p:spPr>
          <a:xfrm>
            <a:off x="4572000" y="1296000"/>
            <a:ext cx="0" cy="4914000"/>
          </a:xfrm>
          <a:prstGeom prst="line">
            <a:avLst/>
          </a:prstGeom>
          <a:ln w="9525">
            <a:solidFill>
              <a:schemeClr val="accent5">
                <a:lumMod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2000" y="432000"/>
            <a:ext cx="8280000" cy="396000"/>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ZA"/>
              <a:t>TWK interim results presentation 2021</a:t>
            </a:r>
          </a:p>
        </p:txBody>
      </p:sp>
      <p:sp>
        <p:nvSpPr>
          <p:cNvPr id="7" name="Slide Number Placeholder 6"/>
          <p:cNvSpPr>
            <a:spLocks noGrp="1"/>
          </p:cNvSpPr>
          <p:nvPr>
            <p:ph type="sldNum" sz="quarter" idx="12"/>
          </p:nvPr>
        </p:nvSpPr>
        <p:spPr/>
        <p:txBody>
          <a:bodyPr/>
          <a:lstStyle/>
          <a:p>
            <a:fld id="{E6C5CAE3-2803-4CEA-BBAE-03A984B1D2D5}" type="slidenum">
              <a:rPr lang="en-ZA" smtClean="0"/>
              <a:t>‹#›</a:t>
            </a:fld>
            <a:endParaRPr lang="en-ZA"/>
          </a:p>
        </p:txBody>
      </p:sp>
      <p:sp>
        <p:nvSpPr>
          <p:cNvPr id="13" name="Text Placeholder 2">
            <a:extLst>
              <a:ext uri="{FF2B5EF4-FFF2-40B4-BE49-F238E27FC236}">
                <a16:creationId xmlns:a16="http://schemas.microsoft.com/office/drawing/2014/main" id="{31E570E6-0144-4B43-866F-649BE5A2927E}"/>
              </a:ext>
            </a:extLst>
          </p:cNvPr>
          <p:cNvSpPr>
            <a:spLocks noGrp="1"/>
          </p:cNvSpPr>
          <p:nvPr>
            <p:ph type="body" idx="14"/>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a:extLst>
              <a:ext uri="{FF2B5EF4-FFF2-40B4-BE49-F238E27FC236}">
                <a16:creationId xmlns:a16="http://schemas.microsoft.com/office/drawing/2014/main" id="{086256C6-6CEC-43ED-99D1-BB3808D2CFE4}"/>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AB0B1BC5-460A-4659-9959-4661650BE4B8}"/>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21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haded, yellow)">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72B4FF-B487-430D-9D87-566A70727D6E}"/>
              </a:ext>
            </a:extLst>
          </p:cNvPr>
          <p:cNvSpPr/>
          <p:nvPr userDrawn="1"/>
        </p:nvSpPr>
        <p:spPr>
          <a:xfrm>
            <a:off x="0" y="0"/>
            <a:ext cx="9144000" cy="12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8568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13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shaded, yellow)">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0B5B09-F75E-48F4-975B-55716194F1CD}"/>
              </a:ext>
            </a:extLst>
          </p:cNvPr>
          <p:cNvSpPr/>
          <p:nvPr userDrawn="1"/>
        </p:nvSpPr>
        <p:spPr>
          <a:xfrm>
            <a:off x="0" y="0"/>
            <a:ext cx="9144000" cy="12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F7E96C3F-927C-4D2C-A657-7E52F1CC66C8}"/>
              </a:ext>
            </a:extLst>
          </p:cNvPr>
          <p:cNvSpPr/>
          <p:nvPr userDrawn="1"/>
        </p:nvSpPr>
        <p:spPr>
          <a:xfrm>
            <a:off x="4644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Content Placeholder 2">
            <a:extLst>
              <a:ext uri="{FF2B5EF4-FFF2-40B4-BE49-F238E27FC236}">
                <a16:creationId xmlns:a16="http://schemas.microsoft.com/office/drawing/2014/main" id="{21A735BB-6016-4D89-B9CA-809D3495737B}"/>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7F017747-0B23-48F2-BBD4-0D9E4CBB8403}"/>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456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DFF237-6DBA-4EE5-A65C-9B92CB353B7D}"/>
              </a:ext>
            </a:extLst>
          </p:cNvPr>
          <p:cNvSpPr/>
          <p:nvPr userDrawn="1"/>
        </p:nvSpPr>
        <p:spPr>
          <a:xfrm>
            <a:off x="0" y="0"/>
            <a:ext cx="9144000" cy="12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6" name="Slide Number Placeholder 5"/>
          <p:cNvSpPr>
            <a:spLocks noGrp="1"/>
          </p:cNvSpPr>
          <p:nvPr>
            <p:ph type="sldNum" sz="quarter" idx="12"/>
          </p:nvPr>
        </p:nvSpPr>
        <p:spPr/>
        <p:txBody>
          <a:bodyPr/>
          <a:lstStyle/>
          <a:p>
            <a:fld id="{E6C5CAE3-2803-4CEA-BBAE-03A984B1D2D5}" type="slidenum">
              <a:rPr lang="en-ZA" smtClean="0"/>
              <a:t>‹#›</a:t>
            </a:fld>
            <a:endParaRPr lang="en-ZA"/>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29235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789E1A-11E4-4D66-8431-D040C3AB505C}"/>
              </a:ext>
            </a:extLst>
          </p:cNvPr>
          <p:cNvSpPr/>
          <p:nvPr userDrawn="1"/>
        </p:nvSpPr>
        <p:spPr>
          <a:xfrm>
            <a:off x="0" y="0"/>
            <a:ext cx="9144000" cy="12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1" name="Straight Connector 10">
            <a:extLst>
              <a:ext uri="{FF2B5EF4-FFF2-40B4-BE49-F238E27FC236}">
                <a16:creationId xmlns:a16="http://schemas.microsoft.com/office/drawing/2014/main" id="{A98B904B-1B73-4FF8-B10A-4F549AE0EAE4}"/>
              </a:ext>
            </a:extLst>
          </p:cNvPr>
          <p:cNvCxnSpPr>
            <a:cxnSpLocks/>
          </p:cNvCxnSpPr>
          <p:nvPr userDrawn="1"/>
        </p:nvCxnSpPr>
        <p:spPr>
          <a:xfrm>
            <a:off x="4572000" y="1296000"/>
            <a:ext cx="0" cy="4914000"/>
          </a:xfrm>
          <a:prstGeom prst="line">
            <a:avLst/>
          </a:prstGeom>
          <a:ln w="9525">
            <a:solidFill>
              <a:schemeClr val="accent5">
                <a:lumMod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2000" y="432000"/>
            <a:ext cx="8280000" cy="396000"/>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ZA"/>
              <a:t>TWK interim results presentation 2021</a:t>
            </a:r>
          </a:p>
        </p:txBody>
      </p:sp>
      <p:sp>
        <p:nvSpPr>
          <p:cNvPr id="7" name="Slide Number Placeholder 6"/>
          <p:cNvSpPr>
            <a:spLocks noGrp="1"/>
          </p:cNvSpPr>
          <p:nvPr>
            <p:ph type="sldNum" sz="quarter" idx="12"/>
          </p:nvPr>
        </p:nvSpPr>
        <p:spPr/>
        <p:txBody>
          <a:bodyPr/>
          <a:lstStyle/>
          <a:p>
            <a:fld id="{E6C5CAE3-2803-4CEA-BBAE-03A984B1D2D5}" type="slidenum">
              <a:rPr lang="en-ZA" smtClean="0"/>
              <a:t>‹#›</a:t>
            </a:fld>
            <a:endParaRPr lang="en-ZA"/>
          </a:p>
        </p:txBody>
      </p:sp>
      <p:sp>
        <p:nvSpPr>
          <p:cNvPr id="13" name="Text Placeholder 2">
            <a:extLst>
              <a:ext uri="{FF2B5EF4-FFF2-40B4-BE49-F238E27FC236}">
                <a16:creationId xmlns:a16="http://schemas.microsoft.com/office/drawing/2014/main" id="{31E570E6-0144-4B43-866F-649BE5A2927E}"/>
              </a:ext>
            </a:extLst>
          </p:cNvPr>
          <p:cNvSpPr>
            <a:spLocks noGrp="1"/>
          </p:cNvSpPr>
          <p:nvPr>
            <p:ph type="body" idx="14"/>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a:extLst>
              <a:ext uri="{FF2B5EF4-FFF2-40B4-BE49-F238E27FC236}">
                <a16:creationId xmlns:a16="http://schemas.microsoft.com/office/drawing/2014/main" id="{E47B73BF-D07C-4BE1-85A9-E05DFCBCB2C2}"/>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9C498BA9-7889-4BAF-A9A8-3C665A748835}"/>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962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C5F6C5-3E10-43F0-9B17-68EF6EB20D7C}"/>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1392" y="-18000"/>
            <a:ext cx="9141215" cy="6894000"/>
          </a:xfrm>
          <a:prstGeom prst="rect">
            <a:avLst/>
          </a:prstGeom>
        </p:spPr>
      </p:pic>
      <p:sp>
        <p:nvSpPr>
          <p:cNvPr id="2" name="Title 1"/>
          <p:cNvSpPr>
            <a:spLocks noGrp="1"/>
          </p:cNvSpPr>
          <p:nvPr>
            <p:ph type="ctrTitle"/>
          </p:nvPr>
        </p:nvSpPr>
        <p:spPr>
          <a:xfrm>
            <a:off x="0" y="3780000"/>
            <a:ext cx="4680000" cy="2160000"/>
          </a:xfrm>
        </p:spPr>
        <p:txBody>
          <a:bodyPr lIns="288000" rIns="288000" anchor="t" anchorCtr="0"/>
          <a:lstStyle>
            <a:lvl1pPr algn="ctr">
              <a:defRPr sz="2800"/>
            </a:lvl1pPr>
          </a:lstStyle>
          <a:p>
            <a:r>
              <a:rPr lang="en-US"/>
              <a:t>Click to edit Master title style</a:t>
            </a:r>
          </a:p>
        </p:txBody>
      </p:sp>
      <p:sp>
        <p:nvSpPr>
          <p:cNvPr id="10" name="Rectangle 9">
            <a:extLst>
              <a:ext uri="{FF2B5EF4-FFF2-40B4-BE49-F238E27FC236}">
                <a16:creationId xmlns:a16="http://schemas.microsoft.com/office/drawing/2014/main" id="{1D2D422E-C697-4316-91F2-D107A64E84F5}"/>
              </a:ext>
            </a:extLst>
          </p:cNvPr>
          <p:cNvSpPr/>
          <p:nvPr userDrawn="1"/>
        </p:nvSpPr>
        <p:spPr>
          <a:xfrm>
            <a:off x="0" y="6210000"/>
            <a:ext cx="9144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5C862CA7-7D61-4F4A-99A9-31B963A05BA6}"/>
              </a:ext>
            </a:extLst>
          </p:cNvPr>
          <p:cNvSpPr/>
          <p:nvPr userDrawn="1"/>
        </p:nvSpPr>
        <p:spPr>
          <a:xfrm>
            <a:off x="0" y="6210000"/>
            <a:ext cx="4680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Slide Number Placeholder 5">
            <a:extLst>
              <a:ext uri="{FF2B5EF4-FFF2-40B4-BE49-F238E27FC236}">
                <a16:creationId xmlns:a16="http://schemas.microsoft.com/office/drawing/2014/main" id="{D8611A3A-64B3-4CAF-99FA-CD92BB41C4F2}"/>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5" name="Rectangle 14">
            <a:extLst>
              <a:ext uri="{FF2B5EF4-FFF2-40B4-BE49-F238E27FC236}">
                <a16:creationId xmlns:a16="http://schemas.microsoft.com/office/drawing/2014/main" id="{178C16FB-32E0-4757-A099-3E8992E5AF0F}"/>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Subtitle 2">
            <a:extLst>
              <a:ext uri="{FF2B5EF4-FFF2-40B4-BE49-F238E27FC236}">
                <a16:creationId xmlns:a16="http://schemas.microsoft.com/office/drawing/2014/main" id="{1C936513-C1E6-4127-98DF-63BB048F5F8F}"/>
              </a:ext>
            </a:extLst>
          </p:cNvPr>
          <p:cNvSpPr>
            <a:spLocks noGrp="1"/>
          </p:cNvSpPr>
          <p:nvPr>
            <p:ph type="subTitle" idx="1" hasCustomPrompt="1"/>
          </p:nvPr>
        </p:nvSpPr>
        <p:spPr>
          <a:xfrm>
            <a:off x="1836000" y="2160000"/>
            <a:ext cx="1008000" cy="1008000"/>
          </a:xfrm>
        </p:spPr>
        <p:txBody>
          <a:bodyPr anchor="ctr" anchorCtr="0"/>
          <a:lstStyle>
            <a:lvl1pPr marL="0" indent="0" algn="ctr">
              <a:buNone/>
              <a:defRPr sz="30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01</a:t>
            </a:r>
          </a:p>
        </p:txBody>
      </p:sp>
      <p:sp>
        <p:nvSpPr>
          <p:cNvPr id="4" name="Rectangle 3">
            <a:extLst>
              <a:ext uri="{FF2B5EF4-FFF2-40B4-BE49-F238E27FC236}">
                <a16:creationId xmlns:a16="http://schemas.microsoft.com/office/drawing/2014/main" id="{21A0C152-6D4C-4CB6-8D3D-5EE7E5DDD066}"/>
              </a:ext>
            </a:extLst>
          </p:cNvPr>
          <p:cNvSpPr/>
          <p:nvPr userDrawn="1"/>
        </p:nvSpPr>
        <p:spPr>
          <a:xfrm>
            <a:off x="1836000" y="2160000"/>
            <a:ext cx="1008000" cy="1008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Footer Placeholder 4">
            <a:extLst>
              <a:ext uri="{FF2B5EF4-FFF2-40B4-BE49-F238E27FC236}">
                <a16:creationId xmlns:a16="http://schemas.microsoft.com/office/drawing/2014/main" id="{AC0A73FC-30DB-4412-A7EA-2F73FA18C4E6}"/>
              </a:ext>
            </a:extLst>
          </p:cNvPr>
          <p:cNvSpPr>
            <a:spLocks noGrp="1"/>
          </p:cNvSpPr>
          <p:nvPr>
            <p:ph type="ftr" sz="quarter" idx="3"/>
          </p:nvPr>
        </p:nvSpPr>
        <p:spPr>
          <a:xfrm>
            <a:off x="432000" y="6390000"/>
            <a:ext cx="4248000" cy="288000"/>
          </a:xfrm>
          <a:prstGeom prst="rect">
            <a:avLst/>
          </a:prstGeom>
        </p:spPr>
        <p:txBody>
          <a:bodyPr vert="horz" lIns="0" tIns="0" rIns="0" bIns="0" rtlCol="0" anchor="ctr" anchorCtr="0">
            <a:noAutofit/>
          </a:bodyPr>
          <a:lstStyle>
            <a:lvl1pPr algn="l">
              <a:lnSpc>
                <a:spcPct val="90000"/>
              </a:lnSpc>
              <a:defRPr sz="1000" b="1" cap="all" baseline="0">
                <a:solidFill>
                  <a:schemeClr val="bg1"/>
                </a:solidFill>
              </a:defRPr>
            </a:lvl1pPr>
          </a:lstStyle>
          <a:p>
            <a:r>
              <a:rPr lang="en-ZA"/>
              <a:t>TWK interim results presentation 2021</a:t>
            </a:r>
          </a:p>
        </p:txBody>
      </p:sp>
    </p:spTree>
    <p:extLst>
      <p:ext uri="{BB962C8B-B14F-4D97-AF65-F5344CB8AC3E}">
        <p14:creationId xmlns:p14="http://schemas.microsoft.com/office/powerpoint/2010/main" val="1957015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haded,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A177F4-4C31-4743-850E-6BCD8EF43122}"/>
              </a:ext>
            </a:extLst>
          </p:cNvPr>
          <p:cNvSpPr/>
          <p:nvPr userDrawn="1"/>
        </p:nvSpPr>
        <p:spPr>
          <a:xfrm>
            <a:off x="0" y="0"/>
            <a:ext cx="9144000" cy="12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8568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8901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shaded,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EE6EBD-2F2A-457F-9CA7-D54195F9AED1}"/>
              </a:ext>
            </a:extLst>
          </p:cNvPr>
          <p:cNvSpPr/>
          <p:nvPr userDrawn="1"/>
        </p:nvSpPr>
        <p:spPr>
          <a:xfrm>
            <a:off x="0" y="0"/>
            <a:ext cx="9144000" cy="12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F7E96C3F-927C-4D2C-A657-7E52F1CC66C8}"/>
              </a:ext>
            </a:extLst>
          </p:cNvPr>
          <p:cNvSpPr/>
          <p:nvPr userDrawn="1"/>
        </p:nvSpPr>
        <p:spPr>
          <a:xfrm>
            <a:off x="4644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Content Placeholder 2">
            <a:extLst>
              <a:ext uri="{FF2B5EF4-FFF2-40B4-BE49-F238E27FC236}">
                <a16:creationId xmlns:a16="http://schemas.microsoft.com/office/drawing/2014/main" id="{68773898-49AB-4DAC-B84D-2A74829EEC57}"/>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0A47A66-D7F9-4401-95F0-F61D0CF8452D}"/>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5044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23B730-180D-4F34-BE16-DDF650BA47E8}"/>
              </a:ext>
            </a:extLst>
          </p:cNvPr>
          <p:cNvSpPr/>
          <p:nvPr userDrawn="1"/>
        </p:nvSpPr>
        <p:spPr>
          <a:xfrm>
            <a:off x="0" y="0"/>
            <a:ext cx="9144000" cy="12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6" name="Slide Number Placeholder 5"/>
          <p:cNvSpPr>
            <a:spLocks noGrp="1"/>
          </p:cNvSpPr>
          <p:nvPr>
            <p:ph type="sldNum" sz="quarter" idx="12"/>
          </p:nvPr>
        </p:nvSpPr>
        <p:spPr/>
        <p:txBody>
          <a:bodyPr/>
          <a:lstStyle/>
          <a:p>
            <a:fld id="{E6C5CAE3-2803-4CEA-BBAE-03A984B1D2D5}" type="slidenum">
              <a:rPr lang="en-ZA" smtClean="0"/>
              <a:t>‹#›</a:t>
            </a:fld>
            <a:endParaRPr lang="en-ZA"/>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857872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30058-53C5-40F5-882E-27EFC4D3BD41}"/>
              </a:ext>
            </a:extLst>
          </p:cNvPr>
          <p:cNvSpPr/>
          <p:nvPr userDrawn="1"/>
        </p:nvSpPr>
        <p:spPr>
          <a:xfrm>
            <a:off x="0" y="0"/>
            <a:ext cx="9144000" cy="12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1" name="Straight Connector 10">
            <a:extLst>
              <a:ext uri="{FF2B5EF4-FFF2-40B4-BE49-F238E27FC236}">
                <a16:creationId xmlns:a16="http://schemas.microsoft.com/office/drawing/2014/main" id="{A98B904B-1B73-4FF8-B10A-4F549AE0EAE4}"/>
              </a:ext>
            </a:extLst>
          </p:cNvPr>
          <p:cNvCxnSpPr>
            <a:cxnSpLocks/>
          </p:cNvCxnSpPr>
          <p:nvPr userDrawn="1"/>
        </p:nvCxnSpPr>
        <p:spPr>
          <a:xfrm>
            <a:off x="4572000" y="1296000"/>
            <a:ext cx="0" cy="4914000"/>
          </a:xfrm>
          <a:prstGeom prst="line">
            <a:avLst/>
          </a:prstGeom>
          <a:ln w="9525">
            <a:solidFill>
              <a:schemeClr val="accent5">
                <a:lumMod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2000" y="432000"/>
            <a:ext cx="8280000" cy="396000"/>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ZA"/>
              <a:t>TWK interim results presentation 2021</a:t>
            </a:r>
          </a:p>
        </p:txBody>
      </p:sp>
      <p:sp>
        <p:nvSpPr>
          <p:cNvPr id="7" name="Slide Number Placeholder 6"/>
          <p:cNvSpPr>
            <a:spLocks noGrp="1"/>
          </p:cNvSpPr>
          <p:nvPr>
            <p:ph type="sldNum" sz="quarter" idx="12"/>
          </p:nvPr>
        </p:nvSpPr>
        <p:spPr/>
        <p:txBody>
          <a:bodyPr/>
          <a:lstStyle/>
          <a:p>
            <a:fld id="{E6C5CAE3-2803-4CEA-BBAE-03A984B1D2D5}" type="slidenum">
              <a:rPr lang="en-ZA" smtClean="0"/>
              <a:t>‹#›</a:t>
            </a:fld>
            <a:endParaRPr lang="en-ZA"/>
          </a:p>
        </p:txBody>
      </p:sp>
      <p:sp>
        <p:nvSpPr>
          <p:cNvPr id="13" name="Text Placeholder 2">
            <a:extLst>
              <a:ext uri="{FF2B5EF4-FFF2-40B4-BE49-F238E27FC236}">
                <a16:creationId xmlns:a16="http://schemas.microsoft.com/office/drawing/2014/main" id="{31E570E6-0144-4B43-866F-649BE5A2927E}"/>
              </a:ext>
            </a:extLst>
          </p:cNvPr>
          <p:cNvSpPr>
            <a:spLocks noGrp="1"/>
          </p:cNvSpPr>
          <p:nvPr>
            <p:ph type="body" idx="14"/>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a:extLst>
              <a:ext uri="{FF2B5EF4-FFF2-40B4-BE49-F238E27FC236}">
                <a16:creationId xmlns:a16="http://schemas.microsoft.com/office/drawing/2014/main" id="{3B28D284-A080-4A91-BEE3-69B9ED7B21DA}"/>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E4769B60-6583-4B07-AB74-A179E1B982C9}"/>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8099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haded,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8070B2-07AE-4FE8-AE90-4EF22EC92088}"/>
              </a:ext>
            </a:extLst>
          </p:cNvPr>
          <p:cNvSpPr/>
          <p:nvPr userDrawn="1"/>
        </p:nvSpPr>
        <p:spPr>
          <a:xfrm>
            <a:off x="0" y="0"/>
            <a:ext cx="9144000" cy="12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8568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78078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shaded, re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596FB9-8BCF-4E64-B815-CA0EB8E8E530}"/>
              </a:ext>
            </a:extLst>
          </p:cNvPr>
          <p:cNvSpPr/>
          <p:nvPr userDrawn="1"/>
        </p:nvSpPr>
        <p:spPr>
          <a:xfrm>
            <a:off x="0" y="0"/>
            <a:ext cx="9144000" cy="12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F7E96C3F-927C-4D2C-A657-7E52F1CC66C8}"/>
              </a:ext>
            </a:extLst>
          </p:cNvPr>
          <p:cNvSpPr/>
          <p:nvPr userDrawn="1"/>
        </p:nvSpPr>
        <p:spPr>
          <a:xfrm>
            <a:off x="4644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Content Placeholder 2">
            <a:extLst>
              <a:ext uri="{FF2B5EF4-FFF2-40B4-BE49-F238E27FC236}">
                <a16:creationId xmlns:a16="http://schemas.microsoft.com/office/drawing/2014/main" id="{5E46AE93-3173-479D-AD86-C2B5A5DAEA2F}"/>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7D317B29-E192-4AAD-8E4D-AC6E95C1D803}"/>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9376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shaded, re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596FB9-8BCF-4E64-B815-CA0EB8E8E530}"/>
              </a:ext>
            </a:extLst>
          </p:cNvPr>
          <p:cNvSpPr/>
          <p:nvPr userDrawn="1"/>
        </p:nvSpPr>
        <p:spPr>
          <a:xfrm>
            <a:off x="0" y="0"/>
            <a:ext cx="9144000" cy="129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F7E96C3F-927C-4D2C-A657-7E52F1CC66C8}"/>
              </a:ext>
            </a:extLst>
          </p:cNvPr>
          <p:cNvSpPr/>
          <p:nvPr userDrawn="1"/>
        </p:nvSpPr>
        <p:spPr>
          <a:xfrm>
            <a:off x="4644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Content Placeholder 2">
            <a:extLst>
              <a:ext uri="{FF2B5EF4-FFF2-40B4-BE49-F238E27FC236}">
                <a16:creationId xmlns:a16="http://schemas.microsoft.com/office/drawing/2014/main" id="{5E46AE93-3173-479D-AD86-C2B5A5DAEA2F}"/>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7D317B29-E192-4AAD-8E4D-AC6E95C1D803}"/>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588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F2AE84-64FC-4F5C-BF15-20D5A2DD5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6000"/>
            <a:ext cx="9144000" cy="4953000"/>
          </a:xfrm>
          <a:prstGeom prst="rect">
            <a:avLst/>
          </a:prstGeom>
        </p:spPr>
      </p:pic>
      <p:sp>
        <p:nvSpPr>
          <p:cNvPr id="9" name="Rectangle 8">
            <a:extLst>
              <a:ext uri="{FF2B5EF4-FFF2-40B4-BE49-F238E27FC236}">
                <a16:creationId xmlns:a16="http://schemas.microsoft.com/office/drawing/2014/main" id="{0B80BB38-7AE1-4079-ABF9-BB7266F72C82}"/>
              </a:ext>
            </a:extLst>
          </p:cNvPr>
          <p:cNvSpPr/>
          <p:nvPr userDrawn="1"/>
        </p:nvSpPr>
        <p:spPr>
          <a:xfrm>
            <a:off x="0" y="6210000"/>
            <a:ext cx="9144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p:txBody>
          <a:bodyPr/>
          <a:lstStyle>
            <a:lvl1pPr>
              <a:defRPr/>
            </a:lvl1pPr>
          </a:lstStyle>
          <a:p>
            <a:r>
              <a:rPr lang="en-US"/>
              <a:t>Thank you</a:t>
            </a:r>
          </a:p>
        </p:txBody>
      </p:sp>
      <p:sp>
        <p:nvSpPr>
          <p:cNvPr id="12" name="Text Placeholder 2">
            <a:extLst>
              <a:ext uri="{FF2B5EF4-FFF2-40B4-BE49-F238E27FC236}">
                <a16:creationId xmlns:a16="http://schemas.microsoft.com/office/drawing/2014/main" id="{21A53ABD-AA98-4E06-8D7A-62F7E2652428}"/>
              </a:ext>
            </a:extLst>
          </p:cNvPr>
          <p:cNvSpPr>
            <a:spLocks noGrp="1"/>
          </p:cNvSpPr>
          <p:nvPr>
            <p:ph type="body" idx="14"/>
          </p:nvPr>
        </p:nvSpPr>
        <p:spPr>
          <a:xfrm>
            <a:off x="180000" y="3960000"/>
            <a:ext cx="1980000" cy="2088000"/>
          </a:xfrm>
        </p:spPr>
        <p:txBody>
          <a:bodyPr anchor="t" anchorCtr="0"/>
          <a:lstStyle>
            <a:lvl1pPr marL="0" indent="0" algn="l">
              <a:spcBef>
                <a:spcPts val="300"/>
              </a:spcBef>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ABC221F-A7A2-4FCC-BF31-DF4A8B421007}"/>
              </a:ext>
            </a:extLst>
          </p:cNvPr>
          <p:cNvSpPr>
            <a:spLocks noGrp="1"/>
          </p:cNvSpPr>
          <p:nvPr>
            <p:ph type="body" idx="15"/>
          </p:nvPr>
        </p:nvSpPr>
        <p:spPr>
          <a:xfrm>
            <a:off x="2556000" y="3960000"/>
            <a:ext cx="1836000" cy="900000"/>
          </a:xfrm>
        </p:spPr>
        <p:txBody>
          <a:bodyPr anchor="t" anchorCtr="0"/>
          <a:lstStyle>
            <a:lvl1pPr marL="0" indent="0" algn="l">
              <a:spcBef>
                <a:spcPts val="30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3CCECF97-EBD5-47A8-B795-247ACBB83BD7}"/>
              </a:ext>
            </a:extLst>
          </p:cNvPr>
          <p:cNvSpPr>
            <a:spLocks noGrp="1"/>
          </p:cNvSpPr>
          <p:nvPr>
            <p:ph type="body" idx="16"/>
          </p:nvPr>
        </p:nvSpPr>
        <p:spPr>
          <a:xfrm>
            <a:off x="7128000" y="3960000"/>
            <a:ext cx="1836000" cy="900000"/>
          </a:xfrm>
        </p:spPr>
        <p:txBody>
          <a:bodyPr anchor="t" anchorCtr="0"/>
          <a:lstStyle>
            <a:lvl1pPr marL="0" indent="0" algn="l">
              <a:spcBef>
                <a:spcPts val="30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41782DD7-C76D-410E-8E92-1624DF7980F1}"/>
              </a:ext>
            </a:extLst>
          </p:cNvPr>
          <p:cNvSpPr>
            <a:spLocks noGrp="1"/>
          </p:cNvSpPr>
          <p:nvPr>
            <p:ph type="body" idx="17"/>
          </p:nvPr>
        </p:nvSpPr>
        <p:spPr>
          <a:xfrm>
            <a:off x="432000" y="6390000"/>
            <a:ext cx="8280000" cy="288000"/>
          </a:xfrm>
        </p:spPr>
        <p:txBody>
          <a:bodyPr anchor="ctr" anchorCtr="0"/>
          <a:lstStyle>
            <a:lvl1pPr marL="0" indent="0" algn="l">
              <a:buNone/>
              <a:defRPr sz="15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91786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F2AE84-64FC-4F5C-BF15-20D5A2DD5A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AFAC9C66-8A62-E446-A265-373EE0AC3601}"/>
              </a:ext>
            </a:extLst>
          </p:cNvPr>
          <p:cNvSpPr/>
          <p:nvPr userDrawn="1"/>
        </p:nvSpPr>
        <p:spPr>
          <a:xfrm>
            <a:off x="0" y="0"/>
            <a:ext cx="9144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0B80BB38-7AE1-4079-ABF9-BB7266F72C82}"/>
              </a:ext>
            </a:extLst>
          </p:cNvPr>
          <p:cNvSpPr/>
          <p:nvPr userDrawn="1"/>
        </p:nvSpPr>
        <p:spPr>
          <a:xfrm>
            <a:off x="0" y="6210000"/>
            <a:ext cx="9144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p:txBody>
          <a:bodyPr/>
          <a:lstStyle>
            <a:lvl1pPr>
              <a:defRPr/>
            </a:lvl1pPr>
          </a:lstStyle>
          <a:p>
            <a:r>
              <a:rPr lang="en-US"/>
              <a:t>Thank you</a:t>
            </a:r>
          </a:p>
        </p:txBody>
      </p:sp>
      <p:sp>
        <p:nvSpPr>
          <p:cNvPr id="12" name="Text Placeholder 2">
            <a:extLst>
              <a:ext uri="{FF2B5EF4-FFF2-40B4-BE49-F238E27FC236}">
                <a16:creationId xmlns:a16="http://schemas.microsoft.com/office/drawing/2014/main" id="{21A53ABD-AA98-4E06-8D7A-62F7E2652428}"/>
              </a:ext>
            </a:extLst>
          </p:cNvPr>
          <p:cNvSpPr>
            <a:spLocks noGrp="1"/>
          </p:cNvSpPr>
          <p:nvPr>
            <p:ph type="body" idx="14"/>
          </p:nvPr>
        </p:nvSpPr>
        <p:spPr>
          <a:xfrm>
            <a:off x="180000" y="3960000"/>
            <a:ext cx="1980000" cy="2088000"/>
          </a:xfrm>
        </p:spPr>
        <p:txBody>
          <a:bodyPr anchor="t" anchorCtr="0"/>
          <a:lstStyle>
            <a:lvl1pPr marL="0" indent="0" algn="l">
              <a:spcBef>
                <a:spcPts val="300"/>
              </a:spcBef>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ABC221F-A7A2-4FCC-BF31-DF4A8B421007}"/>
              </a:ext>
            </a:extLst>
          </p:cNvPr>
          <p:cNvSpPr>
            <a:spLocks noGrp="1"/>
          </p:cNvSpPr>
          <p:nvPr>
            <p:ph type="body" idx="15"/>
          </p:nvPr>
        </p:nvSpPr>
        <p:spPr>
          <a:xfrm>
            <a:off x="2489200" y="3960000"/>
            <a:ext cx="1696720" cy="900000"/>
          </a:xfrm>
        </p:spPr>
        <p:txBody>
          <a:bodyPr anchor="t" anchorCtr="0"/>
          <a:lstStyle>
            <a:lvl1pPr marL="0" indent="0" algn="l">
              <a:spcBef>
                <a:spcPts val="30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3CCECF97-EBD5-47A8-B795-247ACBB83BD7}"/>
              </a:ext>
            </a:extLst>
          </p:cNvPr>
          <p:cNvSpPr>
            <a:spLocks noGrp="1"/>
          </p:cNvSpPr>
          <p:nvPr>
            <p:ph type="body" idx="16"/>
          </p:nvPr>
        </p:nvSpPr>
        <p:spPr>
          <a:xfrm>
            <a:off x="6477760" y="1494000"/>
            <a:ext cx="2486240" cy="4536000"/>
          </a:xfrm>
        </p:spPr>
        <p:txBody>
          <a:bodyPr anchor="t" anchorCtr="0"/>
          <a:lstStyle>
            <a:lvl1pPr marL="0" indent="0" algn="l">
              <a:spcBef>
                <a:spcPts val="300"/>
              </a:spcBef>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41782DD7-C76D-410E-8E92-1624DF7980F1}"/>
              </a:ext>
            </a:extLst>
          </p:cNvPr>
          <p:cNvSpPr>
            <a:spLocks noGrp="1"/>
          </p:cNvSpPr>
          <p:nvPr>
            <p:ph type="body" idx="17"/>
          </p:nvPr>
        </p:nvSpPr>
        <p:spPr>
          <a:xfrm>
            <a:off x="432000" y="6390000"/>
            <a:ext cx="8280000" cy="288000"/>
          </a:xfrm>
        </p:spPr>
        <p:txBody>
          <a:bodyPr anchor="ctr" anchorCtr="0"/>
          <a:lstStyle>
            <a:lvl1pPr marL="0" indent="0" algn="l">
              <a:buNone/>
              <a:defRPr sz="15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32086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C5F6C5-3E10-43F0-9B17-68EF6EB20D7C}"/>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18000" y="-13500"/>
            <a:ext cx="9180000" cy="6885000"/>
          </a:xfrm>
          <a:prstGeom prst="rect">
            <a:avLst/>
          </a:prstGeom>
        </p:spPr>
      </p:pic>
      <p:sp>
        <p:nvSpPr>
          <p:cNvPr id="2" name="Title 1"/>
          <p:cNvSpPr>
            <a:spLocks noGrp="1"/>
          </p:cNvSpPr>
          <p:nvPr>
            <p:ph type="ctrTitle"/>
          </p:nvPr>
        </p:nvSpPr>
        <p:spPr>
          <a:xfrm>
            <a:off x="0" y="3780000"/>
            <a:ext cx="4680000" cy="2160000"/>
          </a:xfrm>
        </p:spPr>
        <p:txBody>
          <a:bodyPr lIns="288000" rIns="288000" anchor="t" anchorCtr="0"/>
          <a:lstStyle>
            <a:lvl1pPr algn="ctr">
              <a:defRPr sz="2800"/>
            </a:lvl1pPr>
          </a:lstStyle>
          <a:p>
            <a:r>
              <a:rPr lang="en-US"/>
              <a:t>Click to edit Master title style</a:t>
            </a:r>
          </a:p>
        </p:txBody>
      </p:sp>
      <p:sp>
        <p:nvSpPr>
          <p:cNvPr id="10" name="Rectangle 9">
            <a:extLst>
              <a:ext uri="{FF2B5EF4-FFF2-40B4-BE49-F238E27FC236}">
                <a16:creationId xmlns:a16="http://schemas.microsoft.com/office/drawing/2014/main" id="{1D2D422E-C697-4316-91F2-D107A64E84F5}"/>
              </a:ext>
            </a:extLst>
          </p:cNvPr>
          <p:cNvSpPr/>
          <p:nvPr userDrawn="1"/>
        </p:nvSpPr>
        <p:spPr>
          <a:xfrm>
            <a:off x="0" y="6210000"/>
            <a:ext cx="9144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5C862CA7-7D61-4F4A-99A9-31B963A05BA6}"/>
              </a:ext>
            </a:extLst>
          </p:cNvPr>
          <p:cNvSpPr/>
          <p:nvPr userDrawn="1"/>
        </p:nvSpPr>
        <p:spPr>
          <a:xfrm>
            <a:off x="0" y="6210000"/>
            <a:ext cx="4680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Slide Number Placeholder 5">
            <a:extLst>
              <a:ext uri="{FF2B5EF4-FFF2-40B4-BE49-F238E27FC236}">
                <a16:creationId xmlns:a16="http://schemas.microsoft.com/office/drawing/2014/main" id="{D8611A3A-64B3-4CAF-99FA-CD92BB41C4F2}"/>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5" name="Rectangle 14">
            <a:extLst>
              <a:ext uri="{FF2B5EF4-FFF2-40B4-BE49-F238E27FC236}">
                <a16:creationId xmlns:a16="http://schemas.microsoft.com/office/drawing/2014/main" id="{178C16FB-32E0-4757-A099-3E8992E5AF0F}"/>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Subtitle 2">
            <a:extLst>
              <a:ext uri="{FF2B5EF4-FFF2-40B4-BE49-F238E27FC236}">
                <a16:creationId xmlns:a16="http://schemas.microsoft.com/office/drawing/2014/main" id="{1C936513-C1E6-4127-98DF-63BB048F5F8F}"/>
              </a:ext>
            </a:extLst>
          </p:cNvPr>
          <p:cNvSpPr>
            <a:spLocks noGrp="1"/>
          </p:cNvSpPr>
          <p:nvPr>
            <p:ph type="subTitle" idx="1" hasCustomPrompt="1"/>
          </p:nvPr>
        </p:nvSpPr>
        <p:spPr>
          <a:xfrm>
            <a:off x="1836000" y="2160000"/>
            <a:ext cx="1008000" cy="1008000"/>
          </a:xfrm>
        </p:spPr>
        <p:txBody>
          <a:bodyPr anchor="ctr" anchorCtr="0"/>
          <a:lstStyle>
            <a:lvl1pPr marL="0" indent="0" algn="ctr">
              <a:buNone/>
              <a:defRPr sz="30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02</a:t>
            </a:r>
          </a:p>
        </p:txBody>
      </p:sp>
      <p:sp>
        <p:nvSpPr>
          <p:cNvPr id="4" name="Rectangle 3">
            <a:extLst>
              <a:ext uri="{FF2B5EF4-FFF2-40B4-BE49-F238E27FC236}">
                <a16:creationId xmlns:a16="http://schemas.microsoft.com/office/drawing/2014/main" id="{21A0C152-6D4C-4CB6-8D3D-5EE7E5DDD066}"/>
              </a:ext>
            </a:extLst>
          </p:cNvPr>
          <p:cNvSpPr/>
          <p:nvPr userDrawn="1"/>
        </p:nvSpPr>
        <p:spPr>
          <a:xfrm>
            <a:off x="1836000" y="2160000"/>
            <a:ext cx="1008000" cy="1008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Footer Placeholder 4">
            <a:extLst>
              <a:ext uri="{FF2B5EF4-FFF2-40B4-BE49-F238E27FC236}">
                <a16:creationId xmlns:a16="http://schemas.microsoft.com/office/drawing/2014/main" id="{AC0A73FC-30DB-4412-A7EA-2F73FA18C4E6}"/>
              </a:ext>
            </a:extLst>
          </p:cNvPr>
          <p:cNvSpPr>
            <a:spLocks noGrp="1"/>
          </p:cNvSpPr>
          <p:nvPr>
            <p:ph type="ftr" sz="quarter" idx="3"/>
          </p:nvPr>
        </p:nvSpPr>
        <p:spPr>
          <a:xfrm>
            <a:off x="432000" y="6390000"/>
            <a:ext cx="4248000" cy="288000"/>
          </a:xfrm>
          <a:prstGeom prst="rect">
            <a:avLst/>
          </a:prstGeom>
        </p:spPr>
        <p:txBody>
          <a:bodyPr vert="horz" lIns="0" tIns="0" rIns="0" bIns="0" rtlCol="0" anchor="ctr" anchorCtr="0">
            <a:noAutofit/>
          </a:bodyPr>
          <a:lstStyle>
            <a:lvl1pPr algn="l">
              <a:lnSpc>
                <a:spcPct val="90000"/>
              </a:lnSpc>
              <a:defRPr sz="1000" b="1" cap="all" baseline="0">
                <a:solidFill>
                  <a:schemeClr val="bg1"/>
                </a:solidFill>
              </a:defRPr>
            </a:lvl1pPr>
          </a:lstStyle>
          <a:p>
            <a:r>
              <a:rPr lang="en-ZA"/>
              <a:t>TWK interim results presentation 2021</a:t>
            </a:r>
          </a:p>
        </p:txBody>
      </p:sp>
    </p:spTree>
    <p:extLst>
      <p:ext uri="{BB962C8B-B14F-4D97-AF65-F5344CB8AC3E}">
        <p14:creationId xmlns:p14="http://schemas.microsoft.com/office/powerpoint/2010/main" val="5089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8880F45A-8E75-4FE2-89A5-DD38C380DE6B}"/>
              </a:ext>
            </a:extLst>
          </p:cNvPr>
          <p:cNvSpPr>
            <a:spLocks noGrp="1"/>
          </p:cNvSpPr>
          <p:nvPr>
            <p:ph type="body" idx="14"/>
          </p:nvPr>
        </p:nvSpPr>
        <p:spPr>
          <a:xfrm>
            <a:off x="264000" y="5148000"/>
            <a:ext cx="2520000" cy="900000"/>
          </a:xfrm>
        </p:spPr>
        <p:txBody>
          <a:bodyPr anchor="t" anchorCtr="0"/>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a:extLst>
              <a:ext uri="{FF2B5EF4-FFF2-40B4-BE49-F238E27FC236}">
                <a16:creationId xmlns:a16="http://schemas.microsoft.com/office/drawing/2014/main" id="{9F4239BD-9ED3-4BB8-A919-D19E105CB7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270"/>
            <a:ext cx="9144000" cy="4102100"/>
          </a:xfrm>
          <a:prstGeom prst="rect">
            <a:avLst/>
          </a:prstGeom>
        </p:spPr>
      </p:pic>
      <p:cxnSp>
        <p:nvCxnSpPr>
          <p:cNvPr id="14" name="Straight Connector 13">
            <a:extLst>
              <a:ext uri="{FF2B5EF4-FFF2-40B4-BE49-F238E27FC236}">
                <a16:creationId xmlns:a16="http://schemas.microsoft.com/office/drawing/2014/main" id="{D1837BB5-E60D-4CE4-9DB1-C52D54940E4C}"/>
              </a:ext>
            </a:extLst>
          </p:cNvPr>
          <p:cNvCxnSpPr>
            <a:cxnSpLocks/>
          </p:cNvCxnSpPr>
          <p:nvPr userDrawn="1"/>
        </p:nvCxnSpPr>
        <p:spPr>
          <a:xfrm>
            <a:off x="3048000" y="1296000"/>
            <a:ext cx="0" cy="5328000"/>
          </a:xfrm>
          <a:prstGeom prst="line">
            <a:avLst/>
          </a:prstGeom>
          <a:ln w="9525">
            <a:solidFill>
              <a:schemeClr val="accent5">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550C64-EAE5-44B6-8E83-BE3B90A35073}"/>
              </a:ext>
            </a:extLst>
          </p:cNvPr>
          <p:cNvCxnSpPr>
            <a:cxnSpLocks/>
          </p:cNvCxnSpPr>
          <p:nvPr userDrawn="1"/>
        </p:nvCxnSpPr>
        <p:spPr>
          <a:xfrm>
            <a:off x="6087600" y="1296000"/>
            <a:ext cx="0" cy="5328000"/>
          </a:xfrm>
          <a:prstGeom prst="line">
            <a:avLst/>
          </a:prstGeom>
          <a:ln w="9525">
            <a:solidFill>
              <a:schemeClr val="accent5">
                <a:lumMod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F3C0114-9B18-4095-89FC-6074293EEFC8}"/>
              </a:ext>
            </a:extLst>
          </p:cNvPr>
          <p:cNvSpPr/>
          <p:nvPr userDrawn="1"/>
        </p:nvSpPr>
        <p:spPr>
          <a:xfrm>
            <a:off x="0" y="6210000"/>
            <a:ext cx="9144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p:txBody>
          <a:bodyPr/>
          <a:lstStyle>
            <a:lvl1pPr>
              <a:defRPr/>
            </a:lvl1pPr>
          </a:lstStyle>
          <a:p>
            <a:r>
              <a:rPr lang="en-US"/>
              <a:t>Agenda</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Rectangle 18">
            <a:extLst>
              <a:ext uri="{FF2B5EF4-FFF2-40B4-BE49-F238E27FC236}">
                <a16:creationId xmlns:a16="http://schemas.microsoft.com/office/drawing/2014/main" id="{F0067A93-1437-4BD6-B9CB-B617E19D769D}"/>
              </a:ext>
            </a:extLst>
          </p:cNvPr>
          <p:cNvSpPr/>
          <p:nvPr userDrawn="1"/>
        </p:nvSpPr>
        <p:spPr>
          <a:xfrm>
            <a:off x="1236000" y="4392000"/>
            <a:ext cx="576000" cy="57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a:extLst>
              <a:ext uri="{FF2B5EF4-FFF2-40B4-BE49-F238E27FC236}">
                <a16:creationId xmlns:a16="http://schemas.microsoft.com/office/drawing/2014/main" id="{67887810-30F8-40A5-A5D6-4975B929E839}"/>
              </a:ext>
            </a:extLst>
          </p:cNvPr>
          <p:cNvSpPr/>
          <p:nvPr userDrawn="1"/>
        </p:nvSpPr>
        <p:spPr>
          <a:xfrm>
            <a:off x="4284000" y="4392000"/>
            <a:ext cx="576000" cy="57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a:extLst>
              <a:ext uri="{FF2B5EF4-FFF2-40B4-BE49-F238E27FC236}">
                <a16:creationId xmlns:a16="http://schemas.microsoft.com/office/drawing/2014/main" id="{619D39DD-1FBF-493A-B560-0398438BD6B8}"/>
              </a:ext>
            </a:extLst>
          </p:cNvPr>
          <p:cNvSpPr/>
          <p:nvPr userDrawn="1"/>
        </p:nvSpPr>
        <p:spPr>
          <a:xfrm>
            <a:off x="7332000" y="4392000"/>
            <a:ext cx="576000" cy="57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ext Placeholder 2">
            <a:extLst>
              <a:ext uri="{FF2B5EF4-FFF2-40B4-BE49-F238E27FC236}">
                <a16:creationId xmlns:a16="http://schemas.microsoft.com/office/drawing/2014/main" id="{A24C0090-1D13-4464-BFDA-A7C5C023594D}"/>
              </a:ext>
            </a:extLst>
          </p:cNvPr>
          <p:cNvSpPr>
            <a:spLocks noGrp="1"/>
          </p:cNvSpPr>
          <p:nvPr>
            <p:ph type="body" idx="15"/>
          </p:nvPr>
        </p:nvSpPr>
        <p:spPr>
          <a:xfrm>
            <a:off x="3311999" y="5148000"/>
            <a:ext cx="2520000" cy="900000"/>
          </a:xfrm>
        </p:spPr>
        <p:txBody>
          <a:bodyPr anchor="t" anchorCtr="0"/>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E522859E-CC00-4B17-B1B0-C6F462B0D70C}"/>
              </a:ext>
            </a:extLst>
          </p:cNvPr>
          <p:cNvSpPr>
            <a:spLocks noGrp="1"/>
          </p:cNvSpPr>
          <p:nvPr>
            <p:ph type="body" idx="16"/>
          </p:nvPr>
        </p:nvSpPr>
        <p:spPr>
          <a:xfrm>
            <a:off x="6426000" y="5148000"/>
            <a:ext cx="2520000" cy="900000"/>
          </a:xfrm>
        </p:spPr>
        <p:txBody>
          <a:bodyPr anchor="t" anchorCtr="0"/>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Text Placeholder 2">
            <a:extLst>
              <a:ext uri="{FF2B5EF4-FFF2-40B4-BE49-F238E27FC236}">
                <a16:creationId xmlns:a16="http://schemas.microsoft.com/office/drawing/2014/main" id="{5E20EF0A-61EB-4951-BDDF-805787FF8B90}"/>
              </a:ext>
            </a:extLst>
          </p:cNvPr>
          <p:cNvSpPr>
            <a:spLocks noGrp="1"/>
          </p:cNvSpPr>
          <p:nvPr>
            <p:ph type="body" idx="17" hasCustomPrompt="1"/>
          </p:nvPr>
        </p:nvSpPr>
        <p:spPr>
          <a:xfrm>
            <a:off x="1236000" y="4392000"/>
            <a:ext cx="576000" cy="576000"/>
          </a:xfrm>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01</a:t>
            </a:r>
          </a:p>
        </p:txBody>
      </p:sp>
      <p:sp>
        <p:nvSpPr>
          <p:cNvPr id="32" name="Text Placeholder 2">
            <a:extLst>
              <a:ext uri="{FF2B5EF4-FFF2-40B4-BE49-F238E27FC236}">
                <a16:creationId xmlns:a16="http://schemas.microsoft.com/office/drawing/2014/main" id="{58A20797-69F2-4BB9-9CE8-6E1DE235419F}"/>
              </a:ext>
            </a:extLst>
          </p:cNvPr>
          <p:cNvSpPr>
            <a:spLocks noGrp="1"/>
          </p:cNvSpPr>
          <p:nvPr>
            <p:ph type="body" idx="18" hasCustomPrompt="1"/>
          </p:nvPr>
        </p:nvSpPr>
        <p:spPr>
          <a:xfrm>
            <a:off x="4284000" y="4392000"/>
            <a:ext cx="576000" cy="576000"/>
          </a:xfrm>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02</a:t>
            </a:r>
          </a:p>
        </p:txBody>
      </p:sp>
      <p:sp>
        <p:nvSpPr>
          <p:cNvPr id="33" name="Text Placeholder 2">
            <a:extLst>
              <a:ext uri="{FF2B5EF4-FFF2-40B4-BE49-F238E27FC236}">
                <a16:creationId xmlns:a16="http://schemas.microsoft.com/office/drawing/2014/main" id="{265A99AC-0E9F-4A31-9287-297607A89385}"/>
              </a:ext>
            </a:extLst>
          </p:cNvPr>
          <p:cNvSpPr>
            <a:spLocks noGrp="1"/>
          </p:cNvSpPr>
          <p:nvPr>
            <p:ph type="body" idx="19" hasCustomPrompt="1"/>
          </p:nvPr>
        </p:nvSpPr>
        <p:spPr>
          <a:xfrm>
            <a:off x="7332000" y="4392000"/>
            <a:ext cx="576000" cy="576000"/>
          </a:xfrm>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03</a:t>
            </a:r>
          </a:p>
        </p:txBody>
      </p:sp>
      <p:sp>
        <p:nvSpPr>
          <p:cNvPr id="34" name="Slide Number Placeholder 5">
            <a:extLst>
              <a:ext uri="{FF2B5EF4-FFF2-40B4-BE49-F238E27FC236}">
                <a16:creationId xmlns:a16="http://schemas.microsoft.com/office/drawing/2014/main" id="{62B44CA0-EFF9-434B-AF29-589237464A2A}"/>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35" name="Rectangle 34">
            <a:extLst>
              <a:ext uri="{FF2B5EF4-FFF2-40B4-BE49-F238E27FC236}">
                <a16:creationId xmlns:a16="http://schemas.microsoft.com/office/drawing/2014/main" id="{CBC40F52-FA0F-45B7-B52B-696A467EB446}"/>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37247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Slid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C5F6C5-3E10-43F0-9B17-68EF6EB20D7C}"/>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18000" y="-13500"/>
            <a:ext cx="9180000" cy="6885000"/>
          </a:xfrm>
          <a:prstGeom prst="rect">
            <a:avLst/>
          </a:prstGeom>
        </p:spPr>
      </p:pic>
      <p:sp>
        <p:nvSpPr>
          <p:cNvPr id="2" name="Title 1"/>
          <p:cNvSpPr>
            <a:spLocks noGrp="1"/>
          </p:cNvSpPr>
          <p:nvPr>
            <p:ph type="ctrTitle"/>
          </p:nvPr>
        </p:nvSpPr>
        <p:spPr>
          <a:xfrm>
            <a:off x="0" y="3780000"/>
            <a:ext cx="4680000" cy="2160000"/>
          </a:xfrm>
        </p:spPr>
        <p:txBody>
          <a:bodyPr lIns="288000" rIns="288000" anchor="t" anchorCtr="0"/>
          <a:lstStyle>
            <a:lvl1pPr algn="ctr">
              <a:defRPr sz="2800"/>
            </a:lvl1pPr>
          </a:lstStyle>
          <a:p>
            <a:r>
              <a:rPr lang="en-US"/>
              <a:t>Click to edit Master title style</a:t>
            </a:r>
          </a:p>
        </p:txBody>
      </p:sp>
      <p:sp>
        <p:nvSpPr>
          <p:cNvPr id="10" name="Rectangle 9">
            <a:extLst>
              <a:ext uri="{FF2B5EF4-FFF2-40B4-BE49-F238E27FC236}">
                <a16:creationId xmlns:a16="http://schemas.microsoft.com/office/drawing/2014/main" id="{1D2D422E-C697-4316-91F2-D107A64E84F5}"/>
              </a:ext>
            </a:extLst>
          </p:cNvPr>
          <p:cNvSpPr/>
          <p:nvPr userDrawn="1"/>
        </p:nvSpPr>
        <p:spPr>
          <a:xfrm>
            <a:off x="0" y="6210000"/>
            <a:ext cx="9144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5C862CA7-7D61-4F4A-99A9-31B963A05BA6}"/>
              </a:ext>
            </a:extLst>
          </p:cNvPr>
          <p:cNvSpPr/>
          <p:nvPr userDrawn="1"/>
        </p:nvSpPr>
        <p:spPr>
          <a:xfrm>
            <a:off x="0" y="6210000"/>
            <a:ext cx="4680000"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Slide Number Placeholder 5">
            <a:extLst>
              <a:ext uri="{FF2B5EF4-FFF2-40B4-BE49-F238E27FC236}">
                <a16:creationId xmlns:a16="http://schemas.microsoft.com/office/drawing/2014/main" id="{D8611A3A-64B3-4CAF-99FA-CD92BB41C4F2}"/>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5" name="Rectangle 14">
            <a:extLst>
              <a:ext uri="{FF2B5EF4-FFF2-40B4-BE49-F238E27FC236}">
                <a16:creationId xmlns:a16="http://schemas.microsoft.com/office/drawing/2014/main" id="{178C16FB-32E0-4757-A099-3E8992E5AF0F}"/>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Subtitle 2">
            <a:extLst>
              <a:ext uri="{FF2B5EF4-FFF2-40B4-BE49-F238E27FC236}">
                <a16:creationId xmlns:a16="http://schemas.microsoft.com/office/drawing/2014/main" id="{1C936513-C1E6-4127-98DF-63BB048F5F8F}"/>
              </a:ext>
            </a:extLst>
          </p:cNvPr>
          <p:cNvSpPr>
            <a:spLocks noGrp="1"/>
          </p:cNvSpPr>
          <p:nvPr>
            <p:ph type="subTitle" idx="1" hasCustomPrompt="1"/>
          </p:nvPr>
        </p:nvSpPr>
        <p:spPr>
          <a:xfrm>
            <a:off x="1836000" y="2160000"/>
            <a:ext cx="1008000" cy="1008000"/>
          </a:xfrm>
        </p:spPr>
        <p:txBody>
          <a:bodyPr anchor="ctr" anchorCtr="0"/>
          <a:lstStyle>
            <a:lvl1pPr marL="0" indent="0" algn="ctr">
              <a:buNone/>
              <a:defRPr sz="30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03</a:t>
            </a:r>
          </a:p>
        </p:txBody>
      </p:sp>
      <p:sp>
        <p:nvSpPr>
          <p:cNvPr id="4" name="Rectangle 3">
            <a:extLst>
              <a:ext uri="{FF2B5EF4-FFF2-40B4-BE49-F238E27FC236}">
                <a16:creationId xmlns:a16="http://schemas.microsoft.com/office/drawing/2014/main" id="{21A0C152-6D4C-4CB6-8D3D-5EE7E5DDD066}"/>
              </a:ext>
            </a:extLst>
          </p:cNvPr>
          <p:cNvSpPr/>
          <p:nvPr userDrawn="1"/>
        </p:nvSpPr>
        <p:spPr>
          <a:xfrm>
            <a:off x="1836000" y="2160000"/>
            <a:ext cx="1008000" cy="1008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Footer Placeholder 4">
            <a:extLst>
              <a:ext uri="{FF2B5EF4-FFF2-40B4-BE49-F238E27FC236}">
                <a16:creationId xmlns:a16="http://schemas.microsoft.com/office/drawing/2014/main" id="{AC0A73FC-30DB-4412-A7EA-2F73FA18C4E6}"/>
              </a:ext>
            </a:extLst>
          </p:cNvPr>
          <p:cNvSpPr>
            <a:spLocks noGrp="1"/>
          </p:cNvSpPr>
          <p:nvPr>
            <p:ph type="ftr" sz="quarter" idx="3"/>
          </p:nvPr>
        </p:nvSpPr>
        <p:spPr>
          <a:xfrm>
            <a:off x="432000" y="6390000"/>
            <a:ext cx="4248000" cy="288000"/>
          </a:xfrm>
          <a:prstGeom prst="rect">
            <a:avLst/>
          </a:prstGeom>
        </p:spPr>
        <p:txBody>
          <a:bodyPr vert="horz" lIns="0" tIns="0" rIns="0" bIns="0" rtlCol="0" anchor="ctr" anchorCtr="0">
            <a:noAutofit/>
          </a:bodyPr>
          <a:lstStyle>
            <a:lvl1pPr algn="l">
              <a:lnSpc>
                <a:spcPct val="90000"/>
              </a:lnSpc>
              <a:defRPr sz="1000" b="1" cap="all" baseline="0">
                <a:solidFill>
                  <a:schemeClr val="bg1"/>
                </a:solidFill>
              </a:defRPr>
            </a:lvl1pPr>
          </a:lstStyle>
          <a:p>
            <a:r>
              <a:rPr lang="en-ZA"/>
              <a:t>TWK interim results presentation 2021</a:t>
            </a:r>
          </a:p>
        </p:txBody>
      </p:sp>
    </p:spTree>
    <p:extLst>
      <p:ext uri="{BB962C8B-B14F-4D97-AF65-F5344CB8AC3E}">
        <p14:creationId xmlns:p14="http://schemas.microsoft.com/office/powerpoint/2010/main" val="3214983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12C7-5D35-447E-867A-FA867D4B9C6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2A4D7F7-504A-43BD-9A9C-320AD565B6E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2BBA291-A414-4CE4-B084-176B10BC6F41}"/>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5" name="Footer Placeholder 4">
            <a:extLst>
              <a:ext uri="{FF2B5EF4-FFF2-40B4-BE49-F238E27FC236}">
                <a16:creationId xmlns:a16="http://schemas.microsoft.com/office/drawing/2014/main" id="{26803D57-192E-4F4D-8FD5-40BC885DC0F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481AF81-3559-4FB0-B1F7-91B9507DAC2B}"/>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3842774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FB3D-9C52-491F-AA15-EDFAE70E66C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4A2B26E-381A-4DEE-9670-6A85B6160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3971F69-553D-4A85-B014-93D0C7491019}"/>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5" name="Footer Placeholder 4">
            <a:extLst>
              <a:ext uri="{FF2B5EF4-FFF2-40B4-BE49-F238E27FC236}">
                <a16:creationId xmlns:a16="http://schemas.microsoft.com/office/drawing/2014/main" id="{2A060771-D3A7-45DB-8853-A4B096C128C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A7A5132-A296-446B-8258-B46F83ADFD35}"/>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3074903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120A-4F1A-4B99-B480-29947A0FE00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3DA00FE-53D0-49D4-94E0-3AD2C18FCE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AE969-DDE4-4B34-A051-7AF233986C07}"/>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5" name="Footer Placeholder 4">
            <a:extLst>
              <a:ext uri="{FF2B5EF4-FFF2-40B4-BE49-F238E27FC236}">
                <a16:creationId xmlns:a16="http://schemas.microsoft.com/office/drawing/2014/main" id="{A1C33E0F-A8CA-4BCD-A295-14D4C4176F7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31F2CBA-7B96-4E31-B629-2D727A11345F}"/>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310396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05FA-43D0-4F5C-8FA0-2D7857162CD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D4C7DC8-960E-4D73-BA21-41B37690210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47851CB-A162-417D-A0A5-92C874C68AEF}"/>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4D3FBEF-DF77-444A-A555-5120DAD393A9}"/>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6" name="Footer Placeholder 5">
            <a:extLst>
              <a:ext uri="{FF2B5EF4-FFF2-40B4-BE49-F238E27FC236}">
                <a16:creationId xmlns:a16="http://schemas.microsoft.com/office/drawing/2014/main" id="{6D94146A-AC11-45FC-9469-6D46B70BA50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0F85ACD-5504-4C67-8811-334D002C5C82}"/>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1191311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FC6C-BD90-443F-903C-A440A4CF16AF}"/>
              </a:ext>
            </a:extLst>
          </p:cNvPr>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4EF5EAA-BEE0-41DF-953B-614A47E24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22743-B497-4E7F-9C25-A28FAF65111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D54FA95-5637-4E36-A72D-D05DAA8B11D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70B8DF-736C-4D1C-A094-8C022DDCEC9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EE71E51-F330-4CEF-AC68-9D0BD2948AE5}"/>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8" name="Footer Placeholder 7">
            <a:extLst>
              <a:ext uri="{FF2B5EF4-FFF2-40B4-BE49-F238E27FC236}">
                <a16:creationId xmlns:a16="http://schemas.microsoft.com/office/drawing/2014/main" id="{678922ED-3FEE-443E-93F8-54E7FEAC2C0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53C1436-801F-4FA5-8E88-1E524EBEC021}"/>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641163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3F2E-E326-4159-B579-D7B7A273466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F42245E-0AF0-472F-9E6C-D4FE16F57087}"/>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4" name="Footer Placeholder 3">
            <a:extLst>
              <a:ext uri="{FF2B5EF4-FFF2-40B4-BE49-F238E27FC236}">
                <a16:creationId xmlns:a16="http://schemas.microsoft.com/office/drawing/2014/main" id="{AC237DE4-B84E-46EA-AF85-276644E06249}"/>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A9A6BE20-6D3B-49F0-9AE9-BD9D3D6BD295}"/>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57090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8B305-ACD3-44FB-ABA7-8729C81E5017}"/>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3" name="Footer Placeholder 2">
            <a:extLst>
              <a:ext uri="{FF2B5EF4-FFF2-40B4-BE49-F238E27FC236}">
                <a16:creationId xmlns:a16="http://schemas.microsoft.com/office/drawing/2014/main" id="{9F1CFD09-3627-4AC7-B06C-53B33C816A9F}"/>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F51F47C-1074-40AC-AB48-7EEB9822E7A9}"/>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3668252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057D-2084-414C-9EF1-785FAEA0D7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89A735B-C5F7-489D-9072-95C98535948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E65F385-B955-4B4A-9713-097F894438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F483-688E-4F55-A1EE-17DC31C0E920}"/>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6" name="Footer Placeholder 5">
            <a:extLst>
              <a:ext uri="{FF2B5EF4-FFF2-40B4-BE49-F238E27FC236}">
                <a16:creationId xmlns:a16="http://schemas.microsoft.com/office/drawing/2014/main" id="{04193532-2E9B-4B50-AB69-5CA29303657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43278AA-620E-429F-BD27-5F4CB928594E}"/>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1744023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5ADE-B194-475B-BF9E-D45263AEB85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E074862-9DFC-43E8-8FEC-04751A89C1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15DFA708-E634-431A-8931-8C9F373CB0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CB4C1-6013-4ACC-8EB9-33E8D7214070}"/>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6" name="Footer Placeholder 5">
            <a:extLst>
              <a:ext uri="{FF2B5EF4-FFF2-40B4-BE49-F238E27FC236}">
                <a16:creationId xmlns:a16="http://schemas.microsoft.com/office/drawing/2014/main" id="{AF97BBFC-D27A-4EF0-84C8-E1A2B319857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423BD9E-A7C3-4593-A683-4AAA2CA877C4}"/>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196690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s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68331F-5431-4AD4-985E-42B27341D9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1"/>
          </a:xfrm>
          <a:prstGeom prst="rect">
            <a:avLst/>
          </a:prstGeom>
        </p:spPr>
      </p:pic>
      <p:sp>
        <p:nvSpPr>
          <p:cNvPr id="10" name="Rectangle 9">
            <a:extLst>
              <a:ext uri="{FF2B5EF4-FFF2-40B4-BE49-F238E27FC236}">
                <a16:creationId xmlns:a16="http://schemas.microsoft.com/office/drawing/2014/main" id="{3F3C0114-9B18-4095-89FC-6074293EEFC8}"/>
              </a:ext>
            </a:extLst>
          </p:cNvPr>
          <p:cNvSpPr/>
          <p:nvPr userDrawn="1"/>
        </p:nvSpPr>
        <p:spPr>
          <a:xfrm>
            <a:off x="0" y="6210000"/>
            <a:ext cx="9144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432000" y="432000"/>
            <a:ext cx="8280000" cy="396000"/>
          </a:xfrm>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lide Number Placeholder 5">
            <a:extLst>
              <a:ext uri="{FF2B5EF4-FFF2-40B4-BE49-F238E27FC236}">
                <a16:creationId xmlns:a16="http://schemas.microsoft.com/office/drawing/2014/main" id="{2A1FEAEB-90F8-48FE-B254-C6ACC55B682F}"/>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1" name="Rectangle 10">
            <a:extLst>
              <a:ext uri="{FF2B5EF4-FFF2-40B4-BE49-F238E27FC236}">
                <a16:creationId xmlns:a16="http://schemas.microsoft.com/office/drawing/2014/main" id="{AA39DB04-CE06-46BD-BC8C-44B295ACA6AF}"/>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 Placeholder 2">
            <a:extLst>
              <a:ext uri="{FF2B5EF4-FFF2-40B4-BE49-F238E27FC236}">
                <a16:creationId xmlns:a16="http://schemas.microsoft.com/office/drawing/2014/main" id="{E3FBDEBD-9A1E-42C9-AE70-405B095EBDD8}"/>
              </a:ext>
            </a:extLst>
          </p:cNvPr>
          <p:cNvSpPr>
            <a:spLocks noGrp="1"/>
          </p:cNvSpPr>
          <p:nvPr>
            <p:ph type="body" idx="14"/>
          </p:nvPr>
        </p:nvSpPr>
        <p:spPr>
          <a:xfrm>
            <a:off x="432000" y="1476000"/>
            <a:ext cx="3960000" cy="1260000"/>
          </a:xfrm>
        </p:spPr>
        <p:txBody>
          <a:bodyPr anchor="t" anchorCtr="0"/>
          <a:lstStyle>
            <a:lvl1pPr marL="0" indent="0" algn="ctr">
              <a:spcBef>
                <a:spcPts val="0"/>
              </a:spcBef>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D80A5670-CD2C-4233-91D3-C774C2B1A7C7}"/>
              </a:ext>
            </a:extLst>
          </p:cNvPr>
          <p:cNvSpPr>
            <a:spLocks noGrp="1"/>
          </p:cNvSpPr>
          <p:nvPr>
            <p:ph type="body" idx="15"/>
          </p:nvPr>
        </p:nvSpPr>
        <p:spPr>
          <a:xfrm>
            <a:off x="432000" y="3132000"/>
            <a:ext cx="3960000" cy="1260000"/>
          </a:xfrm>
        </p:spPr>
        <p:txBody>
          <a:bodyPr anchor="t" anchorCtr="0"/>
          <a:lstStyle>
            <a:lvl1pPr marL="0" indent="0" algn="ctr">
              <a:spcBef>
                <a:spcPts val="0"/>
              </a:spcBef>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68331B08-D7A6-4393-B52D-487B78D83157}"/>
              </a:ext>
            </a:extLst>
          </p:cNvPr>
          <p:cNvSpPr>
            <a:spLocks noGrp="1"/>
          </p:cNvSpPr>
          <p:nvPr>
            <p:ph type="body" idx="16"/>
          </p:nvPr>
        </p:nvSpPr>
        <p:spPr>
          <a:xfrm>
            <a:off x="432000" y="4788000"/>
            <a:ext cx="3960000" cy="1260000"/>
          </a:xfrm>
        </p:spPr>
        <p:txBody>
          <a:bodyPr anchor="t" anchorCtr="0"/>
          <a:lstStyle>
            <a:lvl1pPr marL="0" indent="0" algn="ctr">
              <a:spcBef>
                <a:spcPts val="0"/>
              </a:spcBef>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11191BAB-9615-4209-B93B-E3CCEB347CE7}"/>
              </a:ext>
            </a:extLst>
          </p:cNvPr>
          <p:cNvSpPr>
            <a:spLocks noGrp="1"/>
          </p:cNvSpPr>
          <p:nvPr>
            <p:ph type="body" idx="17"/>
          </p:nvPr>
        </p:nvSpPr>
        <p:spPr>
          <a:xfrm>
            <a:off x="4752000" y="1476000"/>
            <a:ext cx="3960000" cy="1260000"/>
          </a:xfrm>
        </p:spPr>
        <p:txBody>
          <a:bodyPr anchor="t" anchorCtr="0"/>
          <a:lstStyle>
            <a:lvl1pPr marL="0" indent="0" algn="ctr">
              <a:spcBef>
                <a:spcPts val="0"/>
              </a:spcBef>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053FA854-9BB0-4B2D-A635-EB08AB5340A7}"/>
              </a:ext>
            </a:extLst>
          </p:cNvPr>
          <p:cNvSpPr>
            <a:spLocks noGrp="1"/>
          </p:cNvSpPr>
          <p:nvPr>
            <p:ph type="body" idx="18"/>
          </p:nvPr>
        </p:nvSpPr>
        <p:spPr>
          <a:xfrm>
            <a:off x="4752000" y="3132000"/>
            <a:ext cx="3960000" cy="1260000"/>
          </a:xfrm>
        </p:spPr>
        <p:txBody>
          <a:bodyPr anchor="t" anchorCtr="0"/>
          <a:lstStyle>
            <a:lvl1pPr marL="0" indent="0" algn="ctr">
              <a:spcBef>
                <a:spcPts val="0"/>
              </a:spcBef>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FFCC49D2-7164-4598-BEF7-0EBAE8515A60}"/>
              </a:ext>
            </a:extLst>
          </p:cNvPr>
          <p:cNvSpPr>
            <a:spLocks noGrp="1"/>
          </p:cNvSpPr>
          <p:nvPr>
            <p:ph type="body" idx="19"/>
          </p:nvPr>
        </p:nvSpPr>
        <p:spPr>
          <a:xfrm>
            <a:off x="4752000" y="4788000"/>
            <a:ext cx="3960000" cy="1260000"/>
          </a:xfrm>
        </p:spPr>
        <p:txBody>
          <a:bodyPr anchor="t" anchorCtr="0"/>
          <a:lstStyle>
            <a:lvl1pPr marL="0" indent="0" algn="ctr">
              <a:spcBef>
                <a:spcPts val="0"/>
              </a:spcBef>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62289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A9BB-DFDA-4E7D-AB6C-C7C37CE6845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701BCC9-4081-4526-9A5A-AF4A8FD5B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68D7C01-57A2-4A06-AC2D-3C8217F91814}"/>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5" name="Footer Placeholder 4">
            <a:extLst>
              <a:ext uri="{FF2B5EF4-FFF2-40B4-BE49-F238E27FC236}">
                <a16:creationId xmlns:a16="http://schemas.microsoft.com/office/drawing/2014/main" id="{02859058-A1C6-476E-9CDB-8C11DEC5DCF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B85340F-2B88-4666-A061-A579241666AE}"/>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3463481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41401C-94F6-4839-823B-399AF489249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69ABCF2-7617-4D51-869C-C00E6C5BD19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F0275AE-DB66-4E2E-BAC2-C92F7FD73275}"/>
              </a:ext>
            </a:extLst>
          </p:cNvPr>
          <p:cNvSpPr>
            <a:spLocks noGrp="1"/>
          </p:cNvSpPr>
          <p:nvPr>
            <p:ph type="dt" sz="half" idx="10"/>
          </p:nvPr>
        </p:nvSpPr>
        <p:spPr/>
        <p:txBody>
          <a:bodyPr/>
          <a:lstStyle/>
          <a:p>
            <a:fld id="{FA3F69E1-4401-4860-B65C-23B1A06A595E}" type="datetimeFigureOut">
              <a:rPr lang="en-ZA" smtClean="0"/>
              <a:t>2021/11/28</a:t>
            </a:fld>
            <a:endParaRPr lang="en-ZA"/>
          </a:p>
        </p:txBody>
      </p:sp>
      <p:sp>
        <p:nvSpPr>
          <p:cNvPr id="5" name="Footer Placeholder 4">
            <a:extLst>
              <a:ext uri="{FF2B5EF4-FFF2-40B4-BE49-F238E27FC236}">
                <a16:creationId xmlns:a16="http://schemas.microsoft.com/office/drawing/2014/main" id="{BCFBC4A2-2F44-4182-87F7-7E29E9F7F6C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D38C289-388B-4C0C-B5C6-4913BC91E349}"/>
              </a:ext>
            </a:extLst>
          </p:cNvPr>
          <p:cNvSpPr>
            <a:spLocks noGrp="1"/>
          </p:cNvSpPr>
          <p:nvPr>
            <p:ph type="sldNum" sz="quarter" idx="12"/>
          </p:nvPr>
        </p:nvSpPr>
        <p:spPr/>
        <p:txBody>
          <a:bodyPr/>
          <a:lstStyle/>
          <a:p>
            <a:fld id="{EA472284-3FD8-465B-A253-A7315A8390FF}" type="slidenum">
              <a:rPr lang="en-ZA" smtClean="0"/>
              <a:t>‹#›</a:t>
            </a:fld>
            <a:endParaRPr lang="en-ZA"/>
          </a:p>
        </p:txBody>
      </p:sp>
    </p:spTree>
    <p:extLst>
      <p:ext uri="{BB962C8B-B14F-4D97-AF65-F5344CB8AC3E}">
        <p14:creationId xmlns:p14="http://schemas.microsoft.com/office/powerpoint/2010/main" val="424871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6" name="Slide Number Placeholder 5"/>
          <p:cNvSpPr>
            <a:spLocks noGrp="1"/>
          </p:cNvSpPr>
          <p:nvPr>
            <p:ph type="sldNum" sz="quarter" idx="12"/>
          </p:nvPr>
        </p:nvSpPr>
        <p:spPr/>
        <p:txBody>
          <a:bodyPr/>
          <a:lstStyle/>
          <a:p>
            <a:fld id="{E6C5CAE3-2803-4CEA-BBAE-03A984B1D2D5}" type="slidenum">
              <a:rPr lang="en-ZA" smtClean="0"/>
              <a:t>‹#›</a:t>
            </a:fld>
            <a:endParaRPr lang="en-ZA"/>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6071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8280000" cy="396000"/>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ZA"/>
              <a:t>TWK interim results presentation 2021</a:t>
            </a:r>
          </a:p>
        </p:txBody>
      </p:sp>
      <p:sp>
        <p:nvSpPr>
          <p:cNvPr id="7" name="Slide Number Placeholder 6"/>
          <p:cNvSpPr>
            <a:spLocks noGrp="1"/>
          </p:cNvSpPr>
          <p:nvPr>
            <p:ph type="sldNum" sz="quarter" idx="12"/>
          </p:nvPr>
        </p:nvSpPr>
        <p:spPr/>
        <p:txBody>
          <a:bodyPr/>
          <a:lstStyle/>
          <a:p>
            <a:fld id="{E6C5CAE3-2803-4CEA-BBAE-03A984B1D2D5}" type="slidenum">
              <a:rPr lang="en-ZA" smtClean="0"/>
              <a:t>‹#›</a:t>
            </a:fld>
            <a:endParaRPr lang="en-ZA"/>
          </a:p>
        </p:txBody>
      </p:sp>
      <p:sp>
        <p:nvSpPr>
          <p:cNvPr id="8" name="Content Placeholder 2">
            <a:extLst>
              <a:ext uri="{FF2B5EF4-FFF2-40B4-BE49-F238E27FC236}">
                <a16:creationId xmlns:a16="http://schemas.microsoft.com/office/drawing/2014/main" id="{3B8879CA-85BA-4D5C-9504-057C19170323}"/>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31E570E6-0144-4B43-866F-649BE5A2927E}"/>
              </a:ext>
            </a:extLst>
          </p:cNvPr>
          <p:cNvSpPr>
            <a:spLocks noGrp="1"/>
          </p:cNvSpPr>
          <p:nvPr>
            <p:ph type="body" idx="14"/>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5819DB2A-9060-4F60-AB0F-0822354B0B9E}"/>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13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had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8568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9333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shad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7FC719-9252-47EA-A837-70CCF3527047}"/>
              </a:ext>
            </a:extLst>
          </p:cNvPr>
          <p:cNvSpPr/>
          <p:nvPr userDrawn="1"/>
        </p:nvSpPr>
        <p:spPr>
          <a:xfrm>
            <a:off x="-1" y="1296000"/>
            <a:ext cx="9144000"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F7E96C3F-927C-4D2C-A657-7E52F1CC66C8}"/>
              </a:ext>
            </a:extLst>
          </p:cNvPr>
          <p:cNvSpPr/>
          <p:nvPr userDrawn="1"/>
        </p:nvSpPr>
        <p:spPr>
          <a:xfrm>
            <a:off x="4644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621C013-184A-4895-9C6A-B9ED008F2539}"/>
              </a:ext>
            </a:extLst>
          </p:cNvPr>
          <p:cNvSpPr/>
          <p:nvPr userDrawn="1"/>
        </p:nvSpPr>
        <p:spPr>
          <a:xfrm>
            <a:off x="288000" y="1584000"/>
            <a:ext cx="4212000" cy="46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ZA"/>
              <a:t>TWK interim results presentation 2021</a:t>
            </a:r>
          </a:p>
        </p:txBody>
      </p:sp>
      <p:sp>
        <p:nvSpPr>
          <p:cNvPr id="7" name="Text Placeholder 2">
            <a:extLst>
              <a:ext uri="{FF2B5EF4-FFF2-40B4-BE49-F238E27FC236}">
                <a16:creationId xmlns:a16="http://schemas.microsoft.com/office/drawing/2014/main" id="{47335A57-CD6D-462F-8947-64CB857B1BF5}"/>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0F28F89D-5C97-443B-87CB-458384A346E3}"/>
              </a:ext>
            </a:extLst>
          </p:cNvPr>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13" name="Rectangle 12">
            <a:extLst>
              <a:ext uri="{FF2B5EF4-FFF2-40B4-BE49-F238E27FC236}">
                <a16:creationId xmlns:a16="http://schemas.microsoft.com/office/drawing/2014/main" id="{54618A91-D09A-4230-A31E-002ABC36FE67}"/>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Content Placeholder 2">
            <a:extLst>
              <a:ext uri="{FF2B5EF4-FFF2-40B4-BE49-F238E27FC236}">
                <a16:creationId xmlns:a16="http://schemas.microsoft.com/office/drawing/2014/main" id="{EB498927-4654-4873-9956-025098ED05AC}"/>
              </a:ext>
            </a:extLst>
          </p:cNvPr>
          <p:cNvSpPr>
            <a:spLocks noGrp="1"/>
          </p:cNvSpPr>
          <p:nvPr>
            <p:ph idx="1"/>
          </p:nvPr>
        </p:nvSpPr>
        <p:spPr>
          <a:xfrm>
            <a:off x="43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E1CB0A7-E7F9-4B11-9922-CFC962997D77}"/>
              </a:ext>
            </a:extLst>
          </p:cNvPr>
          <p:cNvSpPr>
            <a:spLocks noGrp="1"/>
          </p:cNvSpPr>
          <p:nvPr>
            <p:ph idx="15"/>
          </p:nvPr>
        </p:nvSpPr>
        <p:spPr>
          <a:xfrm>
            <a:off x="4752000" y="1728000"/>
            <a:ext cx="3960000" cy="4320000"/>
          </a:xfrm>
        </p:spPr>
        <p:txBody>
          <a:bodyPr/>
          <a:lstStyle>
            <a:lvl1pPr marL="216000" indent="-216000">
              <a:spcBef>
                <a:spcPts val="800"/>
              </a:spcBef>
              <a:defRPr sz="1400"/>
            </a:lvl1pPr>
            <a:lvl2pPr marL="360000" indent="-144000">
              <a:spcBef>
                <a:spcPts val="400"/>
              </a:spcBef>
              <a:defRPr sz="1300"/>
            </a:lvl2pPr>
            <a:lvl3pPr marL="540000" indent="-180000">
              <a:spcBef>
                <a:spcPts val="400"/>
              </a:spcBef>
              <a:defRPr sz="1300"/>
            </a:lvl3pPr>
            <a:lvl4pPr marL="684000" indent="-144000">
              <a:spcBef>
                <a:spcPts val="200"/>
              </a:spcBef>
              <a:defRPr sz="1200"/>
            </a:lvl4pPr>
            <a:lvl5pPr marL="828000" indent="-1440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69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ZA"/>
              <a:t>TWK interim results presentation 2021</a:t>
            </a:r>
          </a:p>
        </p:txBody>
      </p:sp>
      <p:sp>
        <p:nvSpPr>
          <p:cNvPr id="5" name="Slide Number Placeholder 4"/>
          <p:cNvSpPr>
            <a:spLocks noGrp="1"/>
          </p:cNvSpPr>
          <p:nvPr>
            <p:ph type="sldNum" sz="quarter" idx="12"/>
          </p:nvPr>
        </p:nvSpPr>
        <p:spPr/>
        <p:txBody>
          <a:bodyPr/>
          <a:lstStyle/>
          <a:p>
            <a:fld id="{E6C5CAE3-2803-4CEA-BBAE-03A984B1D2D5}" type="slidenum">
              <a:rPr lang="en-ZA" smtClean="0"/>
              <a:t>‹#›</a:t>
            </a:fld>
            <a:endParaRPr lang="en-ZA"/>
          </a:p>
        </p:txBody>
      </p:sp>
      <p:sp>
        <p:nvSpPr>
          <p:cNvPr id="6" name="Text Placeholder 2">
            <a:extLst>
              <a:ext uri="{FF2B5EF4-FFF2-40B4-BE49-F238E27FC236}">
                <a16:creationId xmlns:a16="http://schemas.microsoft.com/office/drawing/2014/main" id="{5493D248-146F-4E31-AF8D-AEAB6537C8BB}"/>
              </a:ext>
            </a:extLst>
          </p:cNvPr>
          <p:cNvSpPr>
            <a:spLocks noGrp="1"/>
          </p:cNvSpPr>
          <p:nvPr>
            <p:ph type="body" idx="13"/>
          </p:nvPr>
        </p:nvSpPr>
        <p:spPr>
          <a:xfrm>
            <a:off x="432000" y="828000"/>
            <a:ext cx="8280000" cy="216000"/>
          </a:xfrm>
        </p:spPr>
        <p:txBody>
          <a:bodyPr anchor="t" anchorCtr="0"/>
          <a:lstStyle>
            <a:lvl1pPr marL="0" indent="0">
              <a:buNone/>
              <a:defRPr sz="1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5123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A1A076-1135-45B4-8A6A-3C0CBDEA1C7D}"/>
              </a:ext>
            </a:extLst>
          </p:cNvPr>
          <p:cNvSpPr/>
          <p:nvPr userDrawn="1"/>
        </p:nvSpPr>
        <p:spPr>
          <a:xfrm>
            <a:off x="0" y="6210000"/>
            <a:ext cx="9144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83E0AA59-0379-4043-8201-27651CF51A7A}"/>
              </a:ext>
            </a:extLst>
          </p:cNvPr>
          <p:cNvSpPr/>
          <p:nvPr userDrawn="1"/>
        </p:nvSpPr>
        <p:spPr>
          <a:xfrm>
            <a:off x="0" y="0"/>
            <a:ext cx="9144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Placeholder 1"/>
          <p:cNvSpPr>
            <a:spLocks noGrp="1"/>
          </p:cNvSpPr>
          <p:nvPr>
            <p:ph type="title"/>
          </p:nvPr>
        </p:nvSpPr>
        <p:spPr>
          <a:xfrm>
            <a:off x="432000" y="432000"/>
            <a:ext cx="8280000" cy="396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32000" y="1728000"/>
            <a:ext cx="8280000" cy="432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32000" y="6390000"/>
            <a:ext cx="1800000" cy="288000"/>
          </a:xfrm>
          <a:prstGeom prst="rect">
            <a:avLst/>
          </a:prstGeom>
        </p:spPr>
        <p:txBody>
          <a:bodyPr vert="horz" lIns="0" tIns="0" rIns="0" bIns="0" rtlCol="0" anchor="ctr" anchorCtr="0">
            <a:noAutofit/>
          </a:bodyPr>
          <a:lstStyle>
            <a:lvl1pPr algn="r">
              <a:lnSpc>
                <a:spcPct val="90000"/>
              </a:lnSpc>
              <a:defRPr sz="1000" b="1">
                <a:solidFill>
                  <a:schemeClr val="tx1"/>
                </a:solidFill>
              </a:defRPr>
            </a:lvl1pPr>
          </a:lstStyle>
          <a:p>
            <a:endParaRPr lang="en-ZA"/>
          </a:p>
        </p:txBody>
      </p:sp>
      <p:sp>
        <p:nvSpPr>
          <p:cNvPr id="5" name="Footer Placeholder 4"/>
          <p:cNvSpPr>
            <a:spLocks noGrp="1"/>
          </p:cNvSpPr>
          <p:nvPr>
            <p:ph type="ftr" sz="quarter" idx="3"/>
          </p:nvPr>
        </p:nvSpPr>
        <p:spPr>
          <a:xfrm>
            <a:off x="432000" y="6390000"/>
            <a:ext cx="8100000" cy="288000"/>
          </a:xfrm>
          <a:prstGeom prst="rect">
            <a:avLst/>
          </a:prstGeom>
        </p:spPr>
        <p:txBody>
          <a:bodyPr vert="horz" lIns="0" tIns="0" rIns="0" bIns="0" rtlCol="0" anchor="ctr" anchorCtr="0">
            <a:noAutofit/>
          </a:bodyPr>
          <a:lstStyle>
            <a:lvl1pPr algn="l">
              <a:lnSpc>
                <a:spcPct val="90000"/>
              </a:lnSpc>
              <a:defRPr sz="1000" b="1" cap="all" baseline="0">
                <a:solidFill>
                  <a:schemeClr val="tx1"/>
                </a:solidFill>
              </a:defRPr>
            </a:lvl1pPr>
          </a:lstStyle>
          <a:p>
            <a:r>
              <a:rPr lang="en-ZA"/>
              <a:t>TWK interim results presentation 2021</a:t>
            </a:r>
          </a:p>
        </p:txBody>
      </p:sp>
      <p:sp>
        <p:nvSpPr>
          <p:cNvPr id="6" name="Slide Number Placeholder 5"/>
          <p:cNvSpPr>
            <a:spLocks noGrp="1"/>
          </p:cNvSpPr>
          <p:nvPr>
            <p:ph type="sldNum" sz="quarter" idx="4"/>
          </p:nvPr>
        </p:nvSpPr>
        <p:spPr>
          <a:xfrm>
            <a:off x="8658000" y="6390000"/>
            <a:ext cx="288000" cy="288000"/>
          </a:xfrm>
          <a:prstGeom prst="rect">
            <a:avLst/>
          </a:prstGeom>
        </p:spPr>
        <p:txBody>
          <a:bodyPr vert="horz" lIns="0" tIns="0" rIns="0" bIns="0" rtlCol="0" anchor="ctr" anchorCtr="0">
            <a:noAutofit/>
          </a:bodyPr>
          <a:lstStyle>
            <a:lvl1pPr algn="ctr">
              <a:lnSpc>
                <a:spcPct val="90000"/>
              </a:lnSpc>
              <a:defRPr sz="1000" b="1">
                <a:solidFill>
                  <a:schemeClr val="tx1"/>
                </a:solidFill>
              </a:defRPr>
            </a:lvl1pPr>
          </a:lstStyle>
          <a:p>
            <a:fld id="{E6C5CAE3-2803-4CEA-BBAE-03A984B1D2D5}" type="slidenum">
              <a:rPr lang="en-ZA" smtClean="0"/>
              <a:pPr/>
              <a:t>‹#›</a:t>
            </a:fld>
            <a:endParaRPr lang="en-ZA"/>
          </a:p>
        </p:txBody>
      </p:sp>
      <p:sp>
        <p:nvSpPr>
          <p:cNvPr id="7" name="Rectangle 6">
            <a:extLst>
              <a:ext uri="{FF2B5EF4-FFF2-40B4-BE49-F238E27FC236}">
                <a16:creationId xmlns:a16="http://schemas.microsoft.com/office/drawing/2014/main" id="{E37F9ADD-2BE0-45D7-8A6E-A29F3EF19CD0}"/>
              </a:ext>
            </a:extLst>
          </p:cNvPr>
          <p:cNvSpPr/>
          <p:nvPr userDrawn="1"/>
        </p:nvSpPr>
        <p:spPr>
          <a:xfrm>
            <a:off x="8658000" y="6390000"/>
            <a:ext cx="288000" cy="28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24244242"/>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0" r:id="rId4"/>
    <p:sldLayoutId id="2147483662" r:id="rId5"/>
    <p:sldLayoutId id="2147483664" r:id="rId6"/>
    <p:sldLayoutId id="2147483671" r:id="rId7"/>
    <p:sldLayoutId id="2147483672" r:id="rId8"/>
    <p:sldLayoutId id="2147483666"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705" r:id="rId26"/>
    <p:sldLayoutId id="2147483673" r:id="rId27"/>
    <p:sldLayoutId id="2147483692" r:id="rId28"/>
    <p:sldLayoutId id="2147483690" r:id="rId29"/>
    <p:sldLayoutId id="2147483691" r:id="rId30"/>
  </p:sldLayoutIdLst>
  <p:hf hdr="0" dt="0"/>
  <p:txStyles>
    <p:titleStyle>
      <a:lvl1pPr algn="l" defTabSz="914400" rtl="0" eaLnBrk="1" latinLnBrk="0" hangingPunct="1">
        <a:lnSpc>
          <a:spcPct val="90000"/>
        </a:lnSpc>
        <a:spcBef>
          <a:spcPct val="0"/>
        </a:spcBef>
        <a:buNone/>
        <a:defRPr sz="2800" kern="1200" cap="all" baseline="0">
          <a:solidFill>
            <a:schemeClr val="bg1"/>
          </a:solidFill>
          <a:latin typeface="+mj-lt"/>
          <a:ea typeface="+mj-ea"/>
          <a:cs typeface="+mj-cs"/>
        </a:defRPr>
      </a:lvl1pPr>
    </p:titleStyle>
    <p:bodyStyle>
      <a:lvl1pPr marL="288000" indent="-2880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04000" indent="-1800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2pPr>
      <a:lvl3pPr marL="720000" indent="-216000" algn="l" defTabSz="914400" rtl="0" eaLnBrk="1" latinLnBrk="0" hangingPunct="1">
        <a:lnSpc>
          <a:spcPct val="90000"/>
        </a:lnSpc>
        <a:spcBef>
          <a:spcPts val="500"/>
        </a:spcBef>
        <a:buFont typeface="Arial Black" panose="020B0A04020102020204" pitchFamily="34" charset="0"/>
        <a:buChar char="─"/>
        <a:defRPr sz="1700" kern="1200">
          <a:solidFill>
            <a:schemeClr val="tx1"/>
          </a:solidFill>
          <a:latin typeface="+mn-lt"/>
          <a:ea typeface="+mn-ea"/>
          <a:cs typeface="+mn-cs"/>
        </a:defRPr>
      </a:lvl3pPr>
      <a:lvl4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08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F270C-5818-469E-804F-B31CBDBBB0D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DFD61DA-83DE-43B6-A580-E9EC86B421C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531DBB8-DEC1-4A00-9B4F-580A0B96EBE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F69E1-4401-4860-B65C-23B1A06A595E}" type="datetimeFigureOut">
              <a:rPr lang="en-ZA" smtClean="0"/>
              <a:t>2021/11/28</a:t>
            </a:fld>
            <a:endParaRPr lang="en-ZA"/>
          </a:p>
        </p:txBody>
      </p:sp>
      <p:sp>
        <p:nvSpPr>
          <p:cNvPr id="5" name="Footer Placeholder 4">
            <a:extLst>
              <a:ext uri="{FF2B5EF4-FFF2-40B4-BE49-F238E27FC236}">
                <a16:creationId xmlns:a16="http://schemas.microsoft.com/office/drawing/2014/main" id="{9EB7F426-CC17-46A8-B5E3-117180D7EEA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8DE8348-5E30-436C-B30F-29F23234E93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72284-3FD8-465B-A253-A7315A8390FF}" type="slidenum">
              <a:rPr lang="en-ZA" smtClean="0"/>
              <a:t>‹#›</a:t>
            </a:fld>
            <a:endParaRPr lang="en-ZA"/>
          </a:p>
        </p:txBody>
      </p:sp>
    </p:spTree>
    <p:extLst>
      <p:ext uri="{BB962C8B-B14F-4D97-AF65-F5344CB8AC3E}">
        <p14:creationId xmlns:p14="http://schemas.microsoft.com/office/powerpoint/2010/main" val="284004616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2.xml"/><Relationship Id="rId7" Type="http://schemas.openxmlformats.org/officeDocument/2006/relationships/image" Target="../media/image10.png"/><Relationship Id="rId2" Type="http://schemas.openxmlformats.org/officeDocument/2006/relationships/chart" Target="../charts/chart11.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chart" Target="../charts/chart14.xml"/><Relationship Id="rId10" Type="http://schemas.openxmlformats.org/officeDocument/2006/relationships/image" Target="../media/image13.png"/><Relationship Id="rId4" Type="http://schemas.openxmlformats.org/officeDocument/2006/relationships/chart" Target="../charts/chart13.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0FCED-B944-4736-9F59-567C5862BB39}"/>
              </a:ext>
            </a:extLst>
          </p:cNvPr>
          <p:cNvSpPr txBox="1"/>
          <p:nvPr/>
        </p:nvSpPr>
        <p:spPr>
          <a:xfrm>
            <a:off x="1624613" y="5335480"/>
            <a:ext cx="3801105" cy="369332"/>
          </a:xfrm>
          <a:prstGeom prst="rect">
            <a:avLst/>
          </a:prstGeom>
          <a:noFill/>
        </p:spPr>
        <p:txBody>
          <a:bodyPr wrap="none" rtlCol="0">
            <a:spAutoFit/>
          </a:bodyPr>
          <a:lstStyle/>
          <a:p>
            <a:r>
              <a:rPr lang="en-ZA">
                <a:solidFill>
                  <a:schemeClr val="bg1"/>
                </a:solidFill>
              </a:rPr>
              <a:t>For the year ended 31 August 2021</a:t>
            </a:r>
          </a:p>
        </p:txBody>
      </p:sp>
    </p:spTree>
    <p:extLst>
      <p:ext uri="{BB962C8B-B14F-4D97-AF65-F5344CB8AC3E}">
        <p14:creationId xmlns:p14="http://schemas.microsoft.com/office/powerpoint/2010/main" val="62621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5B81D3-A4DD-4C14-A094-96C5F12B4C33}"/>
              </a:ext>
            </a:extLst>
          </p:cNvPr>
          <p:cNvSpPr>
            <a:spLocks noGrp="1"/>
          </p:cNvSpPr>
          <p:nvPr>
            <p:ph type="title"/>
          </p:nvPr>
        </p:nvSpPr>
        <p:spPr/>
        <p:txBody>
          <a:bodyPr/>
          <a:lstStyle/>
          <a:p>
            <a:r>
              <a:rPr lang="en-ZA"/>
              <a:t>Key financial indicators</a:t>
            </a:r>
          </a:p>
        </p:txBody>
      </p:sp>
      <p:sp>
        <p:nvSpPr>
          <p:cNvPr id="3" name="Slide Number Placeholder 2">
            <a:extLst>
              <a:ext uri="{FF2B5EF4-FFF2-40B4-BE49-F238E27FC236}">
                <a16:creationId xmlns:a16="http://schemas.microsoft.com/office/drawing/2014/main" id="{17D7D491-CA1A-4F50-BC4D-6D88D7860877}"/>
              </a:ext>
            </a:extLst>
          </p:cNvPr>
          <p:cNvSpPr>
            <a:spLocks noGrp="1"/>
          </p:cNvSpPr>
          <p:nvPr>
            <p:ph type="sldNum" sz="quarter" idx="12"/>
          </p:nvPr>
        </p:nvSpPr>
        <p:spPr/>
        <p:txBody>
          <a:bodyPr/>
          <a:lstStyle/>
          <a:p>
            <a:fld id="{E6C5CAE3-2803-4CEA-BBAE-03A984B1D2D5}" type="slidenum">
              <a:rPr lang="en-ZA" smtClean="0"/>
              <a:pPr/>
              <a:t>9</a:t>
            </a:fld>
            <a:endParaRPr lang="en-ZA"/>
          </a:p>
        </p:txBody>
      </p:sp>
      <p:sp>
        <p:nvSpPr>
          <p:cNvPr id="8" name="Text Placeholder 7">
            <a:extLst>
              <a:ext uri="{FF2B5EF4-FFF2-40B4-BE49-F238E27FC236}">
                <a16:creationId xmlns:a16="http://schemas.microsoft.com/office/drawing/2014/main" id="{0A95ED6A-B456-4099-B6DD-6A2931BBB747}"/>
              </a:ext>
            </a:extLst>
          </p:cNvPr>
          <p:cNvSpPr>
            <a:spLocks noGrp="1"/>
          </p:cNvSpPr>
          <p:nvPr>
            <p:ph type="body" idx="14"/>
          </p:nvPr>
        </p:nvSpPr>
        <p:spPr/>
        <p:txBody>
          <a:bodyPr/>
          <a:lstStyle/>
          <a:p>
            <a:r>
              <a:rPr lang="en-ZA"/>
              <a:t>For the YEAR ended 31 AUGUST 2021</a:t>
            </a:r>
          </a:p>
        </p:txBody>
      </p:sp>
      <p:sp>
        <p:nvSpPr>
          <p:cNvPr id="16" name="Footer Placeholder 4">
            <a:extLst>
              <a:ext uri="{FF2B5EF4-FFF2-40B4-BE49-F238E27FC236}">
                <a16:creationId xmlns:a16="http://schemas.microsoft.com/office/drawing/2014/main" id="{59979F39-406B-48A4-B1A9-05A9C7C23B29}"/>
              </a:ext>
            </a:extLst>
          </p:cNvPr>
          <p:cNvSpPr>
            <a:spLocks noGrp="1"/>
          </p:cNvSpPr>
          <p:nvPr>
            <p:ph type="ftr" sz="quarter" idx="11"/>
          </p:nvPr>
        </p:nvSpPr>
        <p:spPr>
          <a:xfrm>
            <a:off x="432000" y="6390000"/>
            <a:ext cx="8100000" cy="288000"/>
          </a:xfrm>
        </p:spPr>
        <p:txBody>
          <a:bodyPr/>
          <a:lstStyle/>
          <a:p>
            <a:r>
              <a:rPr lang="en-ZA"/>
              <a:t>TWK FINAL results presentation 2021</a:t>
            </a:r>
          </a:p>
        </p:txBody>
      </p:sp>
      <p:graphicFrame>
        <p:nvGraphicFramePr>
          <p:cNvPr id="21" name="Content Placeholder 13">
            <a:extLst>
              <a:ext uri="{FF2B5EF4-FFF2-40B4-BE49-F238E27FC236}">
                <a16:creationId xmlns:a16="http://schemas.microsoft.com/office/drawing/2014/main" id="{4411FEE9-E442-4AD6-8795-9D73AFDEE56D}"/>
              </a:ext>
            </a:extLst>
          </p:cNvPr>
          <p:cNvGraphicFramePr>
            <a:graphicFrameLocks noGrp="1"/>
          </p:cNvGraphicFramePr>
          <p:nvPr>
            <p:ph idx="1"/>
            <p:extLst>
              <p:ext uri="{D42A27DB-BD31-4B8C-83A1-F6EECF244321}">
                <p14:modId xmlns:p14="http://schemas.microsoft.com/office/powerpoint/2010/main" val="1316877236"/>
              </p:ext>
            </p:extLst>
          </p:nvPr>
        </p:nvGraphicFramePr>
        <p:xfrm>
          <a:off x="431800" y="1423981"/>
          <a:ext cx="3240000" cy="2159471"/>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23BC58A0-C523-44C6-B0A3-FEB88A24B843}"/>
              </a:ext>
            </a:extLst>
          </p:cNvPr>
          <p:cNvSpPr txBox="1"/>
          <p:nvPr/>
        </p:nvSpPr>
        <p:spPr>
          <a:xfrm>
            <a:off x="3672001" y="1423193"/>
            <a:ext cx="720000" cy="720000"/>
          </a:xfrm>
          <a:prstGeom prst="rect">
            <a:avLst/>
          </a:prstGeom>
          <a:solidFill>
            <a:schemeClr val="tx1"/>
          </a:solidFill>
        </p:spPr>
        <p:txBody>
          <a:bodyPr wrap="square" lIns="72000" tIns="36000" rIns="72000" bIns="36000" rtlCol="0" anchor="ctr" anchorCtr="0">
            <a:noAutofit/>
          </a:bodyPr>
          <a:lstStyle/>
          <a:p>
            <a:pPr algn="ctr"/>
            <a:r>
              <a:rPr lang="en-ZA" sz="1000" cap="all">
                <a:solidFill>
                  <a:schemeClr val="bg1"/>
                </a:solidFill>
              </a:rPr>
              <a:t>5-year CAGR </a:t>
            </a:r>
            <a:r>
              <a:rPr lang="en-ZA" sz="1000" b="1" cap="all">
                <a:solidFill>
                  <a:schemeClr val="bg1"/>
                </a:solidFill>
              </a:rPr>
              <a:t>6.5%</a:t>
            </a:r>
          </a:p>
        </p:txBody>
      </p:sp>
      <p:graphicFrame>
        <p:nvGraphicFramePr>
          <p:cNvPr id="26" name="Content Placeholder 13">
            <a:extLst>
              <a:ext uri="{FF2B5EF4-FFF2-40B4-BE49-F238E27FC236}">
                <a16:creationId xmlns:a16="http://schemas.microsoft.com/office/drawing/2014/main" id="{CF5F77F8-78EA-4376-8605-00C4DABAFB91}"/>
              </a:ext>
            </a:extLst>
          </p:cNvPr>
          <p:cNvGraphicFramePr>
            <a:graphicFrameLocks/>
          </p:cNvGraphicFramePr>
          <p:nvPr>
            <p:extLst>
              <p:ext uri="{D42A27DB-BD31-4B8C-83A1-F6EECF244321}">
                <p14:modId xmlns:p14="http://schemas.microsoft.com/office/powerpoint/2010/main" val="1504561976"/>
              </p:ext>
            </p:extLst>
          </p:nvPr>
        </p:nvGraphicFramePr>
        <p:xfrm>
          <a:off x="4752000" y="1423981"/>
          <a:ext cx="3240000" cy="2159471"/>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00BC21C7-B544-4D07-A495-82BAAE531FE3}"/>
              </a:ext>
            </a:extLst>
          </p:cNvPr>
          <p:cNvSpPr txBox="1"/>
          <p:nvPr/>
        </p:nvSpPr>
        <p:spPr>
          <a:xfrm>
            <a:off x="7992201" y="1423193"/>
            <a:ext cx="720000" cy="720000"/>
          </a:xfrm>
          <a:prstGeom prst="rect">
            <a:avLst/>
          </a:prstGeom>
          <a:solidFill>
            <a:schemeClr val="tx1"/>
          </a:solidFill>
        </p:spPr>
        <p:txBody>
          <a:bodyPr wrap="square" lIns="72000" tIns="36000" rIns="72000" bIns="36000" rtlCol="0" anchor="ctr" anchorCtr="0">
            <a:noAutofit/>
          </a:bodyPr>
          <a:lstStyle/>
          <a:p>
            <a:pPr algn="ctr"/>
            <a:r>
              <a:rPr lang="en-ZA" sz="1000" cap="all">
                <a:solidFill>
                  <a:schemeClr val="bg1"/>
                </a:solidFill>
              </a:rPr>
              <a:t>5-year CAGR </a:t>
            </a:r>
            <a:r>
              <a:rPr lang="en-ZA" sz="1000" b="1" cap="all">
                <a:solidFill>
                  <a:schemeClr val="bg1"/>
                </a:solidFill>
              </a:rPr>
              <a:t>10.9%</a:t>
            </a:r>
          </a:p>
        </p:txBody>
      </p:sp>
      <p:graphicFrame>
        <p:nvGraphicFramePr>
          <p:cNvPr id="28" name="Content Placeholder 13">
            <a:extLst>
              <a:ext uri="{FF2B5EF4-FFF2-40B4-BE49-F238E27FC236}">
                <a16:creationId xmlns:a16="http://schemas.microsoft.com/office/drawing/2014/main" id="{B9280B9A-EBA3-4DBF-925C-8299C0770ED8}"/>
              </a:ext>
            </a:extLst>
          </p:cNvPr>
          <p:cNvGraphicFramePr>
            <a:graphicFrameLocks/>
          </p:cNvGraphicFramePr>
          <p:nvPr>
            <p:extLst>
              <p:ext uri="{D42A27DB-BD31-4B8C-83A1-F6EECF244321}">
                <p14:modId xmlns:p14="http://schemas.microsoft.com/office/powerpoint/2010/main" val="3056518446"/>
              </p:ext>
            </p:extLst>
          </p:nvPr>
        </p:nvGraphicFramePr>
        <p:xfrm>
          <a:off x="4752000" y="3907384"/>
          <a:ext cx="3240000" cy="2159471"/>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a:extLst>
              <a:ext uri="{FF2B5EF4-FFF2-40B4-BE49-F238E27FC236}">
                <a16:creationId xmlns:a16="http://schemas.microsoft.com/office/drawing/2014/main" id="{403E5B2E-524A-4399-A47C-857D0E16BA88}"/>
              </a:ext>
            </a:extLst>
          </p:cNvPr>
          <p:cNvSpPr txBox="1"/>
          <p:nvPr/>
        </p:nvSpPr>
        <p:spPr>
          <a:xfrm>
            <a:off x="7992201" y="3906596"/>
            <a:ext cx="720000" cy="720000"/>
          </a:xfrm>
          <a:prstGeom prst="rect">
            <a:avLst/>
          </a:prstGeom>
          <a:solidFill>
            <a:schemeClr val="tx1"/>
          </a:solidFill>
        </p:spPr>
        <p:txBody>
          <a:bodyPr wrap="square" lIns="72000" tIns="36000" rIns="72000" bIns="36000" rtlCol="0" anchor="ctr" anchorCtr="0">
            <a:noAutofit/>
          </a:bodyPr>
          <a:lstStyle/>
          <a:p>
            <a:pPr algn="ctr"/>
            <a:r>
              <a:rPr lang="en-ZA" sz="1000" cap="all" dirty="0">
                <a:solidFill>
                  <a:schemeClr val="bg1"/>
                </a:solidFill>
              </a:rPr>
              <a:t>5-year CAGR </a:t>
            </a:r>
            <a:r>
              <a:rPr lang="en-ZA" sz="1000" b="1" cap="all" dirty="0">
                <a:solidFill>
                  <a:schemeClr val="bg1"/>
                </a:solidFill>
              </a:rPr>
              <a:t>9.0%</a:t>
            </a:r>
          </a:p>
        </p:txBody>
      </p:sp>
      <p:graphicFrame>
        <p:nvGraphicFramePr>
          <p:cNvPr id="40" name="Content Placeholder 13">
            <a:extLst>
              <a:ext uri="{FF2B5EF4-FFF2-40B4-BE49-F238E27FC236}">
                <a16:creationId xmlns:a16="http://schemas.microsoft.com/office/drawing/2014/main" id="{C03F45DD-99BA-4074-A666-950DF515B20B}"/>
              </a:ext>
            </a:extLst>
          </p:cNvPr>
          <p:cNvGraphicFramePr>
            <a:graphicFrameLocks/>
          </p:cNvGraphicFramePr>
          <p:nvPr>
            <p:extLst>
              <p:ext uri="{D42A27DB-BD31-4B8C-83A1-F6EECF244321}">
                <p14:modId xmlns:p14="http://schemas.microsoft.com/office/powerpoint/2010/main" val="1253366043"/>
              </p:ext>
            </p:extLst>
          </p:nvPr>
        </p:nvGraphicFramePr>
        <p:xfrm>
          <a:off x="431800" y="3906596"/>
          <a:ext cx="3240000" cy="2159471"/>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Box 40">
            <a:extLst>
              <a:ext uri="{FF2B5EF4-FFF2-40B4-BE49-F238E27FC236}">
                <a16:creationId xmlns:a16="http://schemas.microsoft.com/office/drawing/2014/main" id="{8AC00641-FAB7-47B6-8D3A-248E68FCFAFF}"/>
              </a:ext>
            </a:extLst>
          </p:cNvPr>
          <p:cNvSpPr txBox="1"/>
          <p:nvPr/>
        </p:nvSpPr>
        <p:spPr>
          <a:xfrm>
            <a:off x="3672001" y="3905808"/>
            <a:ext cx="720000" cy="720000"/>
          </a:xfrm>
          <a:prstGeom prst="rect">
            <a:avLst/>
          </a:prstGeom>
          <a:solidFill>
            <a:schemeClr val="tx1"/>
          </a:solidFill>
        </p:spPr>
        <p:txBody>
          <a:bodyPr wrap="square" lIns="72000" tIns="36000" rIns="72000" bIns="36000" rtlCol="0" anchor="ctr" anchorCtr="0">
            <a:noAutofit/>
          </a:bodyPr>
          <a:lstStyle/>
          <a:p>
            <a:pPr algn="ctr"/>
            <a:r>
              <a:rPr lang="en-ZA" sz="1000" cap="all">
                <a:solidFill>
                  <a:schemeClr val="bg1"/>
                </a:solidFill>
              </a:rPr>
              <a:t>5-year CAGR </a:t>
            </a:r>
            <a:r>
              <a:rPr lang="en-ZA" sz="1000" b="1" cap="all">
                <a:solidFill>
                  <a:schemeClr val="bg1"/>
                </a:solidFill>
              </a:rPr>
              <a:t>17.3%</a:t>
            </a:r>
          </a:p>
        </p:txBody>
      </p:sp>
    </p:spTree>
    <p:extLst>
      <p:ext uri="{BB962C8B-B14F-4D97-AF65-F5344CB8AC3E}">
        <p14:creationId xmlns:p14="http://schemas.microsoft.com/office/powerpoint/2010/main" val="410354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5B81D3-A4DD-4C14-A094-96C5F12B4C33}"/>
              </a:ext>
            </a:extLst>
          </p:cNvPr>
          <p:cNvSpPr>
            <a:spLocks noGrp="1"/>
          </p:cNvSpPr>
          <p:nvPr>
            <p:ph type="title"/>
          </p:nvPr>
        </p:nvSpPr>
        <p:spPr/>
        <p:txBody>
          <a:bodyPr/>
          <a:lstStyle/>
          <a:p>
            <a:r>
              <a:rPr lang="en-ZA"/>
              <a:t>Key financial indicators </a:t>
            </a:r>
            <a:r>
              <a:rPr lang="en-ZA" sz="1200"/>
              <a:t>(continued)</a:t>
            </a:r>
            <a:endParaRPr lang="en-ZA"/>
          </a:p>
        </p:txBody>
      </p:sp>
      <p:sp>
        <p:nvSpPr>
          <p:cNvPr id="3" name="Slide Number Placeholder 2">
            <a:extLst>
              <a:ext uri="{FF2B5EF4-FFF2-40B4-BE49-F238E27FC236}">
                <a16:creationId xmlns:a16="http://schemas.microsoft.com/office/drawing/2014/main" id="{17D7D491-CA1A-4F50-BC4D-6D88D7860877}"/>
              </a:ext>
            </a:extLst>
          </p:cNvPr>
          <p:cNvSpPr>
            <a:spLocks noGrp="1"/>
          </p:cNvSpPr>
          <p:nvPr>
            <p:ph type="sldNum" sz="quarter" idx="12"/>
          </p:nvPr>
        </p:nvSpPr>
        <p:spPr/>
        <p:txBody>
          <a:bodyPr/>
          <a:lstStyle/>
          <a:p>
            <a:fld id="{E6C5CAE3-2803-4CEA-BBAE-03A984B1D2D5}" type="slidenum">
              <a:rPr lang="en-ZA" smtClean="0"/>
              <a:pPr/>
              <a:t>10</a:t>
            </a:fld>
            <a:endParaRPr lang="en-ZA"/>
          </a:p>
        </p:txBody>
      </p:sp>
      <p:sp>
        <p:nvSpPr>
          <p:cNvPr id="14" name="Footer Placeholder 4">
            <a:extLst>
              <a:ext uri="{FF2B5EF4-FFF2-40B4-BE49-F238E27FC236}">
                <a16:creationId xmlns:a16="http://schemas.microsoft.com/office/drawing/2014/main" id="{8C66D231-C218-4C5F-B5DE-947AA45E427F}"/>
              </a:ext>
            </a:extLst>
          </p:cNvPr>
          <p:cNvSpPr>
            <a:spLocks noGrp="1"/>
          </p:cNvSpPr>
          <p:nvPr>
            <p:ph type="ftr" sz="quarter" idx="11"/>
          </p:nvPr>
        </p:nvSpPr>
        <p:spPr>
          <a:xfrm>
            <a:off x="432000" y="6390000"/>
            <a:ext cx="8100000" cy="288000"/>
          </a:xfrm>
        </p:spPr>
        <p:txBody>
          <a:bodyPr/>
          <a:lstStyle/>
          <a:p>
            <a:r>
              <a:rPr lang="en-ZA"/>
              <a:t>TWK FINAL results presentation 2021</a:t>
            </a:r>
          </a:p>
        </p:txBody>
      </p:sp>
      <p:graphicFrame>
        <p:nvGraphicFramePr>
          <p:cNvPr id="11" name="Content Placeholder 13">
            <a:extLst>
              <a:ext uri="{FF2B5EF4-FFF2-40B4-BE49-F238E27FC236}">
                <a16:creationId xmlns:a16="http://schemas.microsoft.com/office/drawing/2014/main" id="{8F4DB877-FDAD-4C10-A86D-1CFD717654AE}"/>
              </a:ext>
            </a:extLst>
          </p:cNvPr>
          <p:cNvGraphicFramePr>
            <a:graphicFrameLocks noGrp="1"/>
          </p:cNvGraphicFramePr>
          <p:nvPr>
            <p:ph idx="1"/>
            <p:extLst>
              <p:ext uri="{D42A27DB-BD31-4B8C-83A1-F6EECF244321}">
                <p14:modId xmlns:p14="http://schemas.microsoft.com/office/powerpoint/2010/main" val="324321887"/>
              </p:ext>
            </p:extLst>
          </p:nvPr>
        </p:nvGraphicFramePr>
        <p:xfrm>
          <a:off x="432000" y="1394411"/>
          <a:ext cx="3896160" cy="2159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3">
            <a:extLst>
              <a:ext uri="{FF2B5EF4-FFF2-40B4-BE49-F238E27FC236}">
                <a16:creationId xmlns:a16="http://schemas.microsoft.com/office/drawing/2014/main" id="{8ECE6E0B-782D-4C4C-BEEF-C989F9672C39}"/>
              </a:ext>
            </a:extLst>
          </p:cNvPr>
          <p:cNvGraphicFramePr>
            <a:graphicFrameLocks/>
          </p:cNvGraphicFramePr>
          <p:nvPr>
            <p:extLst>
              <p:ext uri="{D42A27DB-BD31-4B8C-83A1-F6EECF244321}">
                <p14:modId xmlns:p14="http://schemas.microsoft.com/office/powerpoint/2010/main" val="712081206"/>
              </p:ext>
            </p:extLst>
          </p:nvPr>
        </p:nvGraphicFramePr>
        <p:xfrm>
          <a:off x="4752000" y="1423981"/>
          <a:ext cx="4194000" cy="2159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3">
            <a:extLst>
              <a:ext uri="{FF2B5EF4-FFF2-40B4-BE49-F238E27FC236}">
                <a16:creationId xmlns:a16="http://schemas.microsoft.com/office/drawing/2014/main" id="{279489B4-356E-4CA6-BC72-0EE4C88AC619}"/>
              </a:ext>
            </a:extLst>
          </p:cNvPr>
          <p:cNvGraphicFramePr>
            <a:graphicFrameLocks/>
          </p:cNvGraphicFramePr>
          <p:nvPr>
            <p:extLst>
              <p:ext uri="{D42A27DB-BD31-4B8C-83A1-F6EECF244321}">
                <p14:modId xmlns:p14="http://schemas.microsoft.com/office/powerpoint/2010/main" val="1272091454"/>
              </p:ext>
            </p:extLst>
          </p:nvPr>
        </p:nvGraphicFramePr>
        <p:xfrm>
          <a:off x="432000" y="4013741"/>
          <a:ext cx="8280000" cy="1872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788CF35E-6037-4743-B9D6-B071147711BA}"/>
              </a:ext>
            </a:extLst>
          </p:cNvPr>
          <p:cNvSpPr txBox="1"/>
          <p:nvPr/>
        </p:nvSpPr>
        <p:spPr>
          <a:xfrm>
            <a:off x="7950434" y="2029001"/>
            <a:ext cx="505065" cy="2612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ZA" sz="1000" b="1"/>
              <a:t>8.2%</a:t>
            </a:r>
          </a:p>
        </p:txBody>
      </p:sp>
    </p:spTree>
    <p:extLst>
      <p:ext uri="{BB962C8B-B14F-4D97-AF65-F5344CB8AC3E}">
        <p14:creationId xmlns:p14="http://schemas.microsoft.com/office/powerpoint/2010/main" val="232257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5B81D3-A4DD-4C14-A094-96C5F12B4C33}"/>
              </a:ext>
            </a:extLst>
          </p:cNvPr>
          <p:cNvSpPr>
            <a:spLocks noGrp="1"/>
          </p:cNvSpPr>
          <p:nvPr>
            <p:ph type="title"/>
          </p:nvPr>
        </p:nvSpPr>
        <p:spPr/>
        <p:txBody>
          <a:bodyPr/>
          <a:lstStyle/>
          <a:p>
            <a:r>
              <a:rPr lang="en-ZA"/>
              <a:t>SHARE STATISTICS</a:t>
            </a:r>
          </a:p>
        </p:txBody>
      </p:sp>
      <p:sp>
        <p:nvSpPr>
          <p:cNvPr id="3" name="Slide Number Placeholder 2">
            <a:extLst>
              <a:ext uri="{FF2B5EF4-FFF2-40B4-BE49-F238E27FC236}">
                <a16:creationId xmlns:a16="http://schemas.microsoft.com/office/drawing/2014/main" id="{17D7D491-CA1A-4F50-BC4D-6D88D7860877}"/>
              </a:ext>
            </a:extLst>
          </p:cNvPr>
          <p:cNvSpPr>
            <a:spLocks noGrp="1"/>
          </p:cNvSpPr>
          <p:nvPr>
            <p:ph type="sldNum" sz="quarter" idx="12"/>
          </p:nvPr>
        </p:nvSpPr>
        <p:spPr/>
        <p:txBody>
          <a:bodyPr/>
          <a:lstStyle/>
          <a:p>
            <a:fld id="{E6C5CAE3-2803-4CEA-BBAE-03A984B1D2D5}" type="slidenum">
              <a:rPr lang="en-ZA" smtClean="0"/>
              <a:pPr/>
              <a:t>11</a:t>
            </a:fld>
            <a:endParaRPr lang="en-ZA"/>
          </a:p>
        </p:txBody>
      </p:sp>
      <p:sp>
        <p:nvSpPr>
          <p:cNvPr id="12" name="Footer Placeholder 4">
            <a:extLst>
              <a:ext uri="{FF2B5EF4-FFF2-40B4-BE49-F238E27FC236}">
                <a16:creationId xmlns:a16="http://schemas.microsoft.com/office/drawing/2014/main" id="{9EE8A831-5616-4A2C-9DF6-D5EAA11B414E}"/>
              </a:ext>
            </a:extLst>
          </p:cNvPr>
          <p:cNvSpPr>
            <a:spLocks noGrp="1"/>
          </p:cNvSpPr>
          <p:nvPr>
            <p:ph type="ftr" sz="quarter" idx="11"/>
          </p:nvPr>
        </p:nvSpPr>
        <p:spPr>
          <a:xfrm>
            <a:off x="432000" y="6390000"/>
            <a:ext cx="8100000" cy="288000"/>
          </a:xfrm>
        </p:spPr>
        <p:txBody>
          <a:bodyPr/>
          <a:lstStyle/>
          <a:p>
            <a:r>
              <a:rPr lang="en-ZA"/>
              <a:t>TWK FINAL results presentation 2021</a:t>
            </a:r>
          </a:p>
        </p:txBody>
      </p:sp>
      <p:graphicFrame>
        <p:nvGraphicFramePr>
          <p:cNvPr id="11" name="Content Placeholder 13">
            <a:extLst>
              <a:ext uri="{FF2B5EF4-FFF2-40B4-BE49-F238E27FC236}">
                <a16:creationId xmlns:a16="http://schemas.microsoft.com/office/drawing/2014/main" id="{C22734E4-80B8-4F2F-8848-FC939569C958}"/>
              </a:ext>
            </a:extLst>
          </p:cNvPr>
          <p:cNvGraphicFramePr>
            <a:graphicFrameLocks noGrp="1"/>
          </p:cNvGraphicFramePr>
          <p:nvPr>
            <p:ph idx="1"/>
            <p:extLst>
              <p:ext uri="{D42A27DB-BD31-4B8C-83A1-F6EECF244321}">
                <p14:modId xmlns:p14="http://schemas.microsoft.com/office/powerpoint/2010/main" val="1221315891"/>
              </p:ext>
            </p:extLst>
          </p:nvPr>
        </p:nvGraphicFramePr>
        <p:xfrm>
          <a:off x="431800" y="1423981"/>
          <a:ext cx="3240000" cy="2159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714CE8C7-807E-4C63-9C1C-790467A00B2E}"/>
              </a:ext>
            </a:extLst>
          </p:cNvPr>
          <p:cNvGraphicFramePr>
            <a:graphicFrameLocks/>
          </p:cNvGraphicFramePr>
          <p:nvPr>
            <p:extLst>
              <p:ext uri="{D42A27DB-BD31-4B8C-83A1-F6EECF244321}">
                <p14:modId xmlns:p14="http://schemas.microsoft.com/office/powerpoint/2010/main" val="53503348"/>
              </p:ext>
            </p:extLst>
          </p:nvPr>
        </p:nvGraphicFramePr>
        <p:xfrm>
          <a:off x="4752000" y="1423981"/>
          <a:ext cx="3240000" cy="215947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48CB81ED-F953-446F-85C3-A13C151B4D5C}"/>
              </a:ext>
            </a:extLst>
          </p:cNvPr>
          <p:cNvSpPr txBox="1"/>
          <p:nvPr/>
        </p:nvSpPr>
        <p:spPr>
          <a:xfrm>
            <a:off x="7992201" y="1423193"/>
            <a:ext cx="720000" cy="720000"/>
          </a:xfrm>
          <a:prstGeom prst="rect">
            <a:avLst/>
          </a:prstGeom>
          <a:solidFill>
            <a:schemeClr val="tx1"/>
          </a:solidFill>
        </p:spPr>
        <p:txBody>
          <a:bodyPr wrap="square" lIns="72000" tIns="36000" rIns="72000" bIns="36000" rtlCol="0" anchor="ctr" anchorCtr="0">
            <a:noAutofit/>
          </a:bodyPr>
          <a:lstStyle/>
          <a:p>
            <a:pPr algn="ctr"/>
            <a:r>
              <a:rPr lang="en-ZA" sz="1000" cap="all" dirty="0">
                <a:solidFill>
                  <a:schemeClr val="bg1"/>
                </a:solidFill>
              </a:rPr>
              <a:t>5-year CAGR </a:t>
            </a:r>
            <a:r>
              <a:rPr lang="en-ZA" sz="1000" b="1" cap="all" dirty="0">
                <a:solidFill>
                  <a:schemeClr val="bg1"/>
                </a:solidFill>
              </a:rPr>
              <a:t>21.0%</a:t>
            </a:r>
          </a:p>
        </p:txBody>
      </p:sp>
      <p:graphicFrame>
        <p:nvGraphicFramePr>
          <p:cNvPr id="16" name="Content Placeholder 13">
            <a:extLst>
              <a:ext uri="{FF2B5EF4-FFF2-40B4-BE49-F238E27FC236}">
                <a16:creationId xmlns:a16="http://schemas.microsoft.com/office/drawing/2014/main" id="{2788687F-4133-4321-9C46-209A8CE32BFB}"/>
              </a:ext>
            </a:extLst>
          </p:cNvPr>
          <p:cNvGraphicFramePr>
            <a:graphicFrameLocks/>
          </p:cNvGraphicFramePr>
          <p:nvPr>
            <p:extLst>
              <p:ext uri="{D42A27DB-BD31-4B8C-83A1-F6EECF244321}">
                <p14:modId xmlns:p14="http://schemas.microsoft.com/office/powerpoint/2010/main" val="4267687705"/>
              </p:ext>
            </p:extLst>
          </p:nvPr>
        </p:nvGraphicFramePr>
        <p:xfrm>
          <a:off x="612000" y="4013741"/>
          <a:ext cx="8100000" cy="18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524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3159-273A-4B2D-B9D3-D4291F06B9C4}"/>
              </a:ext>
            </a:extLst>
          </p:cNvPr>
          <p:cNvSpPr>
            <a:spLocks noGrp="1"/>
          </p:cNvSpPr>
          <p:nvPr>
            <p:ph type="title"/>
          </p:nvPr>
        </p:nvSpPr>
        <p:spPr/>
        <p:txBody>
          <a:bodyPr/>
          <a:lstStyle/>
          <a:p>
            <a:r>
              <a:rPr lang="en-ZA"/>
              <a:t>Segment analysis</a:t>
            </a:r>
          </a:p>
        </p:txBody>
      </p:sp>
      <p:sp>
        <p:nvSpPr>
          <p:cNvPr id="4" name="Slide Number Placeholder 3">
            <a:extLst>
              <a:ext uri="{FF2B5EF4-FFF2-40B4-BE49-F238E27FC236}">
                <a16:creationId xmlns:a16="http://schemas.microsoft.com/office/drawing/2014/main" id="{11433787-B651-4522-800F-A6830C9F6B24}"/>
              </a:ext>
            </a:extLst>
          </p:cNvPr>
          <p:cNvSpPr>
            <a:spLocks noGrp="1"/>
          </p:cNvSpPr>
          <p:nvPr>
            <p:ph type="sldNum" sz="quarter" idx="12"/>
          </p:nvPr>
        </p:nvSpPr>
        <p:spPr/>
        <p:txBody>
          <a:bodyPr/>
          <a:lstStyle/>
          <a:p>
            <a:fld id="{E6C5CAE3-2803-4CEA-BBAE-03A984B1D2D5}" type="slidenum">
              <a:rPr lang="en-ZA" smtClean="0"/>
              <a:t>12</a:t>
            </a:fld>
            <a:endParaRPr lang="en-ZA"/>
          </a:p>
        </p:txBody>
      </p:sp>
      <p:sp>
        <p:nvSpPr>
          <p:cNvPr id="7" name="Text Placeholder 6">
            <a:extLst>
              <a:ext uri="{FF2B5EF4-FFF2-40B4-BE49-F238E27FC236}">
                <a16:creationId xmlns:a16="http://schemas.microsoft.com/office/drawing/2014/main" id="{BCD2FBCF-50E7-468E-A3E5-EA824957B133}"/>
              </a:ext>
            </a:extLst>
          </p:cNvPr>
          <p:cNvSpPr>
            <a:spLocks noGrp="1"/>
          </p:cNvSpPr>
          <p:nvPr>
            <p:ph type="body" idx="14"/>
          </p:nvPr>
        </p:nvSpPr>
        <p:spPr/>
        <p:txBody>
          <a:bodyPr/>
          <a:lstStyle/>
          <a:p>
            <a:r>
              <a:rPr lang="en-ZA"/>
              <a:t>Excluding corporate costs</a:t>
            </a:r>
          </a:p>
        </p:txBody>
      </p:sp>
      <p:sp>
        <p:nvSpPr>
          <p:cNvPr id="14" name="Footer Placeholder 4">
            <a:extLst>
              <a:ext uri="{FF2B5EF4-FFF2-40B4-BE49-F238E27FC236}">
                <a16:creationId xmlns:a16="http://schemas.microsoft.com/office/drawing/2014/main" id="{429E6621-676C-4CDB-9618-F4C7E9BF2FC0}"/>
              </a:ext>
            </a:extLst>
          </p:cNvPr>
          <p:cNvSpPr>
            <a:spLocks noGrp="1"/>
          </p:cNvSpPr>
          <p:nvPr>
            <p:ph type="ftr" sz="quarter" idx="11"/>
          </p:nvPr>
        </p:nvSpPr>
        <p:spPr>
          <a:xfrm>
            <a:off x="432000" y="6390000"/>
            <a:ext cx="8100000" cy="288000"/>
          </a:xfrm>
        </p:spPr>
        <p:txBody>
          <a:bodyPr/>
          <a:lstStyle/>
          <a:p>
            <a:r>
              <a:rPr lang="en-ZA"/>
              <a:t>TWK FINAL results presentation 2021</a:t>
            </a:r>
          </a:p>
        </p:txBody>
      </p:sp>
      <p:graphicFrame>
        <p:nvGraphicFramePr>
          <p:cNvPr id="19" name="Table 8">
            <a:extLst>
              <a:ext uri="{FF2B5EF4-FFF2-40B4-BE49-F238E27FC236}">
                <a16:creationId xmlns:a16="http://schemas.microsoft.com/office/drawing/2014/main" id="{E828831D-FF82-4ED7-8357-9515A57BD020}"/>
              </a:ext>
            </a:extLst>
          </p:cNvPr>
          <p:cNvGraphicFramePr>
            <a:graphicFrameLocks noGrp="1"/>
          </p:cNvGraphicFramePr>
          <p:nvPr>
            <p:extLst>
              <p:ext uri="{D42A27DB-BD31-4B8C-83A1-F6EECF244321}">
                <p14:modId xmlns:p14="http://schemas.microsoft.com/office/powerpoint/2010/main" val="3285829545"/>
              </p:ext>
            </p:extLst>
          </p:nvPr>
        </p:nvGraphicFramePr>
        <p:xfrm>
          <a:off x="287383" y="1397002"/>
          <a:ext cx="8569236" cy="2987040"/>
        </p:xfrm>
        <a:graphic>
          <a:graphicData uri="http://schemas.openxmlformats.org/drawingml/2006/table">
            <a:tbl>
              <a:tblPr firstRow="1" bandRow="1">
                <a:tableStyleId>{5C22544A-7EE6-4342-B048-85BDC9FD1C3A}</a:tableStyleId>
              </a:tblPr>
              <a:tblGrid>
                <a:gridCol w="1428206">
                  <a:extLst>
                    <a:ext uri="{9D8B030D-6E8A-4147-A177-3AD203B41FA5}">
                      <a16:colId xmlns:a16="http://schemas.microsoft.com/office/drawing/2014/main" val="3874918364"/>
                    </a:ext>
                  </a:extLst>
                </a:gridCol>
                <a:gridCol w="1428206">
                  <a:extLst>
                    <a:ext uri="{9D8B030D-6E8A-4147-A177-3AD203B41FA5}">
                      <a16:colId xmlns:a16="http://schemas.microsoft.com/office/drawing/2014/main" val="3058901294"/>
                    </a:ext>
                  </a:extLst>
                </a:gridCol>
                <a:gridCol w="1428206">
                  <a:extLst>
                    <a:ext uri="{9D8B030D-6E8A-4147-A177-3AD203B41FA5}">
                      <a16:colId xmlns:a16="http://schemas.microsoft.com/office/drawing/2014/main" val="2796003165"/>
                    </a:ext>
                  </a:extLst>
                </a:gridCol>
                <a:gridCol w="1428206">
                  <a:extLst>
                    <a:ext uri="{9D8B030D-6E8A-4147-A177-3AD203B41FA5}">
                      <a16:colId xmlns:a16="http://schemas.microsoft.com/office/drawing/2014/main" val="1669695770"/>
                    </a:ext>
                  </a:extLst>
                </a:gridCol>
                <a:gridCol w="1428206">
                  <a:extLst>
                    <a:ext uri="{9D8B030D-6E8A-4147-A177-3AD203B41FA5}">
                      <a16:colId xmlns:a16="http://schemas.microsoft.com/office/drawing/2014/main" val="348655799"/>
                    </a:ext>
                  </a:extLst>
                </a:gridCol>
                <a:gridCol w="1428206">
                  <a:extLst>
                    <a:ext uri="{9D8B030D-6E8A-4147-A177-3AD203B41FA5}">
                      <a16:colId xmlns:a16="http://schemas.microsoft.com/office/drawing/2014/main" val="2347141143"/>
                    </a:ext>
                  </a:extLst>
                </a:gridCol>
              </a:tblGrid>
              <a:tr h="489722">
                <a:tc>
                  <a:txBody>
                    <a:bodyPr/>
                    <a:lstStyle/>
                    <a:p>
                      <a:pPr algn="ctr"/>
                      <a:r>
                        <a:rPr lang="en-ZA" sz="1400"/>
                        <a:t>TIMBER</a:t>
                      </a:r>
                    </a:p>
                  </a:txBody>
                  <a:tcPr anchor="ctr">
                    <a:solidFill>
                      <a:schemeClr val="accent2">
                        <a:lumMod val="50000"/>
                      </a:schemeClr>
                    </a:solidFill>
                  </a:tcPr>
                </a:tc>
                <a:tc>
                  <a:txBody>
                    <a:bodyPr/>
                    <a:lstStyle/>
                    <a:p>
                      <a:pPr algn="ctr"/>
                      <a:r>
                        <a:rPr lang="en-ZA" sz="1400"/>
                        <a:t>RETAIL &amp; MECHANISATION</a:t>
                      </a:r>
                    </a:p>
                  </a:txBody>
                  <a:tcPr anchor="ctr"/>
                </a:tc>
                <a:tc>
                  <a:txBody>
                    <a:bodyPr/>
                    <a:lstStyle/>
                    <a:p>
                      <a:pPr algn="ctr"/>
                      <a:r>
                        <a:rPr lang="en-ZA" sz="1400"/>
                        <a:t>GRAIN</a:t>
                      </a:r>
                    </a:p>
                  </a:txBody>
                  <a:tcPr anchor="ctr">
                    <a:solidFill>
                      <a:schemeClr val="accent2"/>
                    </a:solidFill>
                  </a:tcPr>
                </a:tc>
                <a:tc>
                  <a:txBody>
                    <a:bodyPr/>
                    <a:lstStyle/>
                    <a:p>
                      <a:pPr algn="ctr"/>
                      <a:r>
                        <a:rPr lang="en-ZA" sz="1400"/>
                        <a:t>FINANCIAL SERVICES</a:t>
                      </a:r>
                    </a:p>
                  </a:txBody>
                  <a:tcPr anchor="ctr">
                    <a:solidFill>
                      <a:schemeClr val="accent3"/>
                    </a:solidFill>
                  </a:tcPr>
                </a:tc>
                <a:tc>
                  <a:txBody>
                    <a:bodyPr/>
                    <a:lstStyle/>
                    <a:p>
                      <a:pPr algn="ctr"/>
                      <a:r>
                        <a:rPr lang="en-ZA" sz="1400"/>
                        <a:t>MOTORS &amp; TYRES</a:t>
                      </a:r>
                    </a:p>
                  </a:txBody>
                  <a:tcPr anchor="ctr">
                    <a:solidFill>
                      <a:schemeClr val="accent4"/>
                    </a:solidFill>
                  </a:tcPr>
                </a:tc>
                <a:tc>
                  <a:txBody>
                    <a:bodyPr/>
                    <a:lstStyle/>
                    <a:p>
                      <a:pPr algn="ctr"/>
                      <a:r>
                        <a:rPr lang="en-ZA" sz="1400"/>
                        <a:t>RENEWABLE ENERGY</a:t>
                      </a:r>
                    </a:p>
                  </a:txBody>
                  <a:tcPr anchor="ctr">
                    <a:solidFill>
                      <a:srgbClr val="0070C0"/>
                    </a:solidFill>
                  </a:tcPr>
                </a:tc>
                <a:extLst>
                  <a:ext uri="{0D108BD9-81ED-4DB2-BD59-A6C34878D82A}">
                    <a16:rowId xmlns:a16="http://schemas.microsoft.com/office/drawing/2014/main" val="1779529736"/>
                  </a:ext>
                </a:extLst>
              </a:tr>
              <a:tr h="744000">
                <a:tc>
                  <a:txBody>
                    <a:bodyPr/>
                    <a:lstStyle/>
                    <a:p>
                      <a:pPr algn="ctr"/>
                      <a:endParaRPr lang="en-ZA" sz="1500"/>
                    </a:p>
                    <a:p>
                      <a:pPr algn="ctr"/>
                      <a:endParaRPr lang="en-ZA" sz="1500"/>
                    </a:p>
                    <a:p>
                      <a:pPr algn="ctr"/>
                      <a:endParaRPr lang="en-ZA" sz="1500"/>
                    </a:p>
                  </a:txBody>
                  <a:tcPr>
                    <a:solidFill>
                      <a:srgbClr val="77620C">
                        <a:alpha val="50196"/>
                      </a:srgbClr>
                    </a:solidFill>
                  </a:tcPr>
                </a:tc>
                <a:tc>
                  <a:txBody>
                    <a:bodyPr/>
                    <a:lstStyle/>
                    <a:p>
                      <a:pPr algn="ctr"/>
                      <a:endParaRPr lang="en-ZA" sz="1500"/>
                    </a:p>
                  </a:txBody>
                  <a:tcPr/>
                </a:tc>
                <a:tc>
                  <a:txBody>
                    <a:bodyPr/>
                    <a:lstStyle/>
                    <a:p>
                      <a:pPr algn="ctr"/>
                      <a:endParaRPr lang="en-ZA" sz="1500"/>
                    </a:p>
                  </a:txBody>
                  <a:tcPr>
                    <a:solidFill>
                      <a:srgbClr val="E8C01F">
                        <a:alpha val="50196"/>
                      </a:srgbClr>
                    </a:solidFill>
                  </a:tcPr>
                </a:tc>
                <a:tc>
                  <a:txBody>
                    <a:bodyPr/>
                    <a:lstStyle/>
                    <a:p>
                      <a:pPr algn="ctr"/>
                      <a:endParaRPr lang="en-ZA" sz="1500"/>
                    </a:p>
                  </a:txBody>
                  <a:tcPr>
                    <a:solidFill>
                      <a:srgbClr val="E77525">
                        <a:alpha val="50196"/>
                      </a:srgbClr>
                    </a:solidFill>
                  </a:tcPr>
                </a:tc>
                <a:tc>
                  <a:txBody>
                    <a:bodyPr/>
                    <a:lstStyle/>
                    <a:p>
                      <a:pPr algn="ctr"/>
                      <a:endParaRPr lang="en-ZA" sz="1500"/>
                    </a:p>
                  </a:txBody>
                  <a:tcPr>
                    <a:solidFill>
                      <a:srgbClr val="DE2726">
                        <a:alpha val="50196"/>
                      </a:srgbClr>
                    </a:solidFill>
                  </a:tcPr>
                </a:tc>
                <a:tc>
                  <a:txBody>
                    <a:bodyPr/>
                    <a:lstStyle/>
                    <a:p>
                      <a:pPr algn="ctr"/>
                      <a:endParaRPr lang="en-ZA" sz="1500"/>
                    </a:p>
                    <a:p>
                      <a:pPr algn="ctr"/>
                      <a:endParaRPr lang="en-ZA" sz="1500"/>
                    </a:p>
                    <a:p>
                      <a:pPr algn="ctr"/>
                      <a:endParaRPr lang="en-ZA" sz="1500"/>
                    </a:p>
                    <a:p>
                      <a:pPr algn="ctr"/>
                      <a:endParaRPr lang="en-ZA" sz="1500"/>
                    </a:p>
                  </a:txBody>
                  <a:tcPr>
                    <a:solidFill>
                      <a:srgbClr val="0070C0"/>
                    </a:solidFill>
                  </a:tcPr>
                </a:tc>
                <a:extLst>
                  <a:ext uri="{0D108BD9-81ED-4DB2-BD59-A6C34878D82A}">
                    <a16:rowId xmlns:a16="http://schemas.microsoft.com/office/drawing/2014/main" val="2452109625"/>
                  </a:ext>
                </a:extLst>
              </a:tr>
              <a:tr h="1163780">
                <a:tc>
                  <a:txBody>
                    <a:bodyPr/>
                    <a:lstStyle/>
                    <a:p>
                      <a:pPr algn="ctr"/>
                      <a:r>
                        <a:rPr lang="en-ZA" sz="1600"/>
                        <a:t>Revenue</a:t>
                      </a:r>
                    </a:p>
                    <a:p>
                      <a:pPr algn="ctr"/>
                      <a:endParaRPr lang="en-ZA" sz="1600"/>
                    </a:p>
                    <a:p>
                      <a:pPr algn="ctr"/>
                      <a:r>
                        <a:rPr lang="en-ZA" sz="1600"/>
                        <a:t>R1.9bn (FY21)</a:t>
                      </a:r>
                    </a:p>
                    <a:p>
                      <a:pPr algn="ctr"/>
                      <a:r>
                        <a:rPr lang="en-ZA" sz="1200"/>
                        <a:t>R1.8bn (FY20)</a:t>
                      </a:r>
                    </a:p>
                  </a:txBody>
                  <a:tcPr>
                    <a:solidFill>
                      <a:srgbClr val="77620C">
                        <a:alpha val="50196"/>
                      </a:srgbClr>
                    </a:solidFill>
                  </a:tcPr>
                </a:tc>
                <a:tc>
                  <a:txBody>
                    <a:bodyPr/>
                    <a:lstStyle/>
                    <a:p>
                      <a:pPr algn="ctr"/>
                      <a:r>
                        <a:rPr lang="en-ZA" sz="1600"/>
                        <a:t>Revenue</a:t>
                      </a:r>
                    </a:p>
                    <a:p>
                      <a:pPr algn="ctr"/>
                      <a:endParaRPr lang="en-ZA" sz="1600"/>
                    </a:p>
                    <a:p>
                      <a:pPr algn="ctr"/>
                      <a:r>
                        <a:rPr lang="en-ZA" sz="1600"/>
                        <a:t>R4.0bn (FY21)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t>R3.4bn (FY20)</a:t>
                      </a:r>
                    </a:p>
                  </a:txBody>
                  <a:tcPr/>
                </a:tc>
                <a:tc>
                  <a:txBody>
                    <a:bodyPr/>
                    <a:lstStyle/>
                    <a:p>
                      <a:pPr algn="ctr"/>
                      <a:r>
                        <a:rPr lang="en-ZA" sz="1600"/>
                        <a:t>Revenue</a:t>
                      </a:r>
                    </a:p>
                    <a:p>
                      <a:pPr algn="ctr"/>
                      <a:endParaRPr lang="en-ZA" sz="1600"/>
                    </a:p>
                    <a:p>
                      <a:pPr algn="ctr"/>
                      <a:r>
                        <a:rPr lang="en-ZA" sz="1600"/>
                        <a:t>R1.8bn (FY21)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t>R1.3bn (FY20)</a:t>
                      </a:r>
                    </a:p>
                  </a:txBody>
                  <a:tcPr>
                    <a:solidFill>
                      <a:srgbClr val="E8C01F">
                        <a:alpha val="50196"/>
                      </a:srgbClr>
                    </a:solidFill>
                  </a:tcPr>
                </a:tc>
                <a:tc>
                  <a:txBody>
                    <a:bodyPr/>
                    <a:lstStyle/>
                    <a:p>
                      <a:pPr algn="ctr"/>
                      <a:r>
                        <a:rPr lang="en-ZA" sz="1600" dirty="0"/>
                        <a:t>Revenue</a:t>
                      </a:r>
                    </a:p>
                    <a:p>
                      <a:pPr algn="ctr"/>
                      <a:endParaRPr lang="en-ZA" sz="1600" dirty="0"/>
                    </a:p>
                    <a:p>
                      <a:pPr algn="ctr"/>
                      <a:r>
                        <a:rPr lang="en-ZA" sz="1600" dirty="0"/>
                        <a:t>R182.1m (FY21)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dirty="0"/>
                        <a:t>R173.5m (FY20)</a:t>
                      </a:r>
                    </a:p>
                  </a:txBody>
                  <a:tcPr>
                    <a:solidFill>
                      <a:srgbClr val="E77525">
                        <a:alpha val="50196"/>
                      </a:srgbClr>
                    </a:solidFill>
                  </a:tcPr>
                </a:tc>
                <a:tc>
                  <a:txBody>
                    <a:bodyPr/>
                    <a:lstStyle/>
                    <a:p>
                      <a:pPr algn="ctr"/>
                      <a:r>
                        <a:rPr lang="en-ZA" sz="1600"/>
                        <a:t>Revenue</a:t>
                      </a:r>
                    </a:p>
                    <a:p>
                      <a:pPr algn="ctr"/>
                      <a:endParaRPr lang="en-ZA" sz="1600"/>
                    </a:p>
                    <a:p>
                      <a:pPr algn="ctr"/>
                      <a:r>
                        <a:rPr lang="en-ZA" sz="1600"/>
                        <a:t>R1.1bn (FY21)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t>R979.6m (FY20)</a:t>
                      </a:r>
                    </a:p>
                  </a:txBody>
                  <a:tcPr>
                    <a:solidFill>
                      <a:srgbClr val="DE2726">
                        <a:alpha val="50196"/>
                      </a:srgbClr>
                    </a:solidFill>
                  </a:tcPr>
                </a:tc>
                <a:tc>
                  <a:txBody>
                    <a:bodyPr/>
                    <a:lstStyle/>
                    <a:p>
                      <a:pPr marL="0" algn="ctr" defTabSz="914400" rtl="0" eaLnBrk="1" latinLnBrk="0" hangingPunct="1"/>
                      <a:r>
                        <a:rPr lang="en-ZA" sz="1600" kern="1200" dirty="0">
                          <a:solidFill>
                            <a:schemeClr val="dk1"/>
                          </a:solidFill>
                          <a:latin typeface="+mn-lt"/>
                          <a:ea typeface="+mn-ea"/>
                          <a:cs typeface="+mn-cs"/>
                        </a:rPr>
                        <a:t>Revenue</a:t>
                      </a:r>
                    </a:p>
                    <a:p>
                      <a:pPr algn="ctr"/>
                      <a:endParaRPr lang="en-ZA" sz="1600" dirty="0"/>
                    </a:p>
                    <a:p>
                      <a:pPr marL="0" algn="ctr" defTabSz="914400" rtl="0" eaLnBrk="1" latinLnBrk="0" hangingPunct="1"/>
                      <a:r>
                        <a:rPr lang="en-ZA" sz="1600" kern="1200" dirty="0">
                          <a:solidFill>
                            <a:schemeClr val="dk1"/>
                          </a:solidFill>
                          <a:latin typeface="+mn-lt"/>
                          <a:ea typeface="+mn-ea"/>
                          <a:cs typeface="+mn-cs"/>
                        </a:rPr>
                        <a:t>R3.4m (FY21)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latin typeface="+mn-lt"/>
                          <a:ea typeface="+mn-ea"/>
                          <a:cs typeface="+mn-cs"/>
                        </a:rPr>
                        <a:t>N/A (FY20)</a:t>
                      </a:r>
                    </a:p>
                  </a:txBody>
                  <a:tcPr>
                    <a:solidFill>
                      <a:srgbClr val="0070C0">
                        <a:alpha val="50000"/>
                      </a:srgbClr>
                    </a:solidFill>
                  </a:tcPr>
                </a:tc>
                <a:extLst>
                  <a:ext uri="{0D108BD9-81ED-4DB2-BD59-A6C34878D82A}">
                    <a16:rowId xmlns:a16="http://schemas.microsoft.com/office/drawing/2014/main" val="332773408"/>
                  </a:ext>
                </a:extLst>
              </a:tr>
            </a:tbl>
          </a:graphicData>
        </a:graphic>
      </p:graphicFrame>
      <p:grpSp>
        <p:nvGrpSpPr>
          <p:cNvPr id="21" name="Group 20">
            <a:extLst>
              <a:ext uri="{FF2B5EF4-FFF2-40B4-BE49-F238E27FC236}">
                <a16:creationId xmlns:a16="http://schemas.microsoft.com/office/drawing/2014/main" id="{EB9BBF5A-8EC1-4279-B6B9-D897A6594714}"/>
              </a:ext>
            </a:extLst>
          </p:cNvPr>
          <p:cNvGrpSpPr/>
          <p:nvPr/>
        </p:nvGrpSpPr>
        <p:grpSpPr>
          <a:xfrm>
            <a:off x="478970" y="4426201"/>
            <a:ext cx="3553392" cy="1711583"/>
            <a:chOff x="5277099" y="4455902"/>
            <a:chExt cx="3553392" cy="1711583"/>
          </a:xfrm>
        </p:grpSpPr>
        <p:graphicFrame>
          <p:nvGraphicFramePr>
            <p:cNvPr id="25" name="Content Placeholder 13">
              <a:extLst>
                <a:ext uri="{FF2B5EF4-FFF2-40B4-BE49-F238E27FC236}">
                  <a16:creationId xmlns:a16="http://schemas.microsoft.com/office/drawing/2014/main" id="{9DA37CA1-D27B-41E1-948F-5B472AD1980C}"/>
                </a:ext>
              </a:extLst>
            </p:cNvPr>
            <p:cNvGraphicFramePr>
              <a:graphicFrameLocks/>
            </p:cNvGraphicFramePr>
            <p:nvPr>
              <p:extLst>
                <p:ext uri="{D42A27DB-BD31-4B8C-83A1-F6EECF244321}">
                  <p14:modId xmlns:p14="http://schemas.microsoft.com/office/powerpoint/2010/main" val="725856298"/>
                </p:ext>
              </p:extLst>
            </p:nvPr>
          </p:nvGraphicFramePr>
          <p:xfrm>
            <a:off x="5277099" y="4455902"/>
            <a:ext cx="1776696" cy="17115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ontent Placeholder 13">
              <a:extLst>
                <a:ext uri="{FF2B5EF4-FFF2-40B4-BE49-F238E27FC236}">
                  <a16:creationId xmlns:a16="http://schemas.microsoft.com/office/drawing/2014/main" id="{B07110A6-F1CE-4418-8AB4-383445CDC6C6}"/>
                </a:ext>
              </a:extLst>
            </p:cNvPr>
            <p:cNvGraphicFramePr>
              <a:graphicFrameLocks/>
            </p:cNvGraphicFramePr>
            <p:nvPr>
              <p:extLst>
                <p:ext uri="{D42A27DB-BD31-4B8C-83A1-F6EECF244321}">
                  <p14:modId xmlns:p14="http://schemas.microsoft.com/office/powerpoint/2010/main" val="257317330"/>
                </p:ext>
              </p:extLst>
            </p:nvPr>
          </p:nvGraphicFramePr>
          <p:xfrm>
            <a:off x="7053795" y="4455902"/>
            <a:ext cx="1776696" cy="1711583"/>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oup 26">
            <a:extLst>
              <a:ext uri="{FF2B5EF4-FFF2-40B4-BE49-F238E27FC236}">
                <a16:creationId xmlns:a16="http://schemas.microsoft.com/office/drawing/2014/main" id="{E4835BA2-5930-46A9-B8E7-C98C62F4C97E}"/>
              </a:ext>
            </a:extLst>
          </p:cNvPr>
          <p:cNvGrpSpPr/>
          <p:nvPr/>
        </p:nvGrpSpPr>
        <p:grpSpPr>
          <a:xfrm>
            <a:off x="4967167" y="4426201"/>
            <a:ext cx="3466158" cy="1711583"/>
            <a:chOff x="313509" y="4455901"/>
            <a:chExt cx="3466158" cy="1711583"/>
          </a:xfrm>
        </p:grpSpPr>
        <p:graphicFrame>
          <p:nvGraphicFramePr>
            <p:cNvPr id="28" name="Content Placeholder 13">
              <a:extLst>
                <a:ext uri="{FF2B5EF4-FFF2-40B4-BE49-F238E27FC236}">
                  <a16:creationId xmlns:a16="http://schemas.microsoft.com/office/drawing/2014/main" id="{41FA3778-3ECA-4D76-A90F-E0230860A8C6}"/>
                </a:ext>
              </a:extLst>
            </p:cNvPr>
            <p:cNvGraphicFramePr>
              <a:graphicFrameLocks/>
            </p:cNvGraphicFramePr>
            <p:nvPr>
              <p:extLst>
                <p:ext uri="{D42A27DB-BD31-4B8C-83A1-F6EECF244321}">
                  <p14:modId xmlns:p14="http://schemas.microsoft.com/office/powerpoint/2010/main" val="858901776"/>
                </p:ext>
              </p:extLst>
            </p:nvPr>
          </p:nvGraphicFramePr>
          <p:xfrm>
            <a:off x="313509" y="4455901"/>
            <a:ext cx="1776696" cy="1711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ontent Placeholder 13">
              <a:extLst>
                <a:ext uri="{FF2B5EF4-FFF2-40B4-BE49-F238E27FC236}">
                  <a16:creationId xmlns:a16="http://schemas.microsoft.com/office/drawing/2014/main" id="{BCAB8F44-238A-41E9-992D-215E411FBDEF}"/>
                </a:ext>
              </a:extLst>
            </p:cNvPr>
            <p:cNvGraphicFramePr>
              <a:graphicFrameLocks/>
            </p:cNvGraphicFramePr>
            <p:nvPr>
              <p:extLst>
                <p:ext uri="{D42A27DB-BD31-4B8C-83A1-F6EECF244321}">
                  <p14:modId xmlns:p14="http://schemas.microsoft.com/office/powerpoint/2010/main" val="1612540969"/>
                </p:ext>
              </p:extLst>
            </p:nvPr>
          </p:nvGraphicFramePr>
          <p:xfrm>
            <a:off x="2002971" y="4455901"/>
            <a:ext cx="1776696" cy="1711583"/>
          </p:xfrm>
          <a:graphic>
            <a:graphicData uri="http://schemas.openxmlformats.org/drawingml/2006/chart">
              <c:chart xmlns:c="http://schemas.openxmlformats.org/drawingml/2006/chart" xmlns:r="http://schemas.openxmlformats.org/officeDocument/2006/relationships" r:id="rId5"/>
            </a:graphicData>
          </a:graphic>
        </p:graphicFrame>
      </p:grpSp>
      <p:pic>
        <p:nvPicPr>
          <p:cNvPr id="30" name="Picture 29">
            <a:extLst>
              <a:ext uri="{FF2B5EF4-FFF2-40B4-BE49-F238E27FC236}">
                <a16:creationId xmlns:a16="http://schemas.microsoft.com/office/drawing/2014/main" id="{613DA7C1-45C4-436A-925E-B5C287D04C1F}"/>
              </a:ext>
            </a:extLst>
          </p:cNvPr>
          <p:cNvPicPr>
            <a:picLocks noChangeAspect="1"/>
          </p:cNvPicPr>
          <p:nvPr/>
        </p:nvPicPr>
        <p:blipFill>
          <a:blip r:embed="rId6"/>
          <a:stretch>
            <a:fillRect/>
          </a:stretch>
        </p:blipFill>
        <p:spPr>
          <a:xfrm>
            <a:off x="309369" y="2150592"/>
            <a:ext cx="1399157" cy="983177"/>
          </a:xfrm>
          <a:prstGeom prst="rect">
            <a:avLst/>
          </a:prstGeom>
        </p:spPr>
      </p:pic>
      <p:pic>
        <p:nvPicPr>
          <p:cNvPr id="31" name="Picture 30">
            <a:extLst>
              <a:ext uri="{FF2B5EF4-FFF2-40B4-BE49-F238E27FC236}">
                <a16:creationId xmlns:a16="http://schemas.microsoft.com/office/drawing/2014/main" id="{DF44DDC3-79D3-424B-B04B-D1A61FF4B9C5}"/>
              </a:ext>
            </a:extLst>
          </p:cNvPr>
          <p:cNvPicPr>
            <a:picLocks noChangeAspect="1"/>
          </p:cNvPicPr>
          <p:nvPr/>
        </p:nvPicPr>
        <p:blipFill>
          <a:blip r:embed="rId7"/>
          <a:stretch>
            <a:fillRect/>
          </a:stretch>
        </p:blipFill>
        <p:spPr>
          <a:xfrm>
            <a:off x="1731010" y="2150592"/>
            <a:ext cx="1409045" cy="993316"/>
          </a:xfrm>
          <a:prstGeom prst="rect">
            <a:avLst/>
          </a:prstGeom>
        </p:spPr>
      </p:pic>
      <p:pic>
        <p:nvPicPr>
          <p:cNvPr id="32" name="Picture 31">
            <a:extLst>
              <a:ext uri="{FF2B5EF4-FFF2-40B4-BE49-F238E27FC236}">
                <a16:creationId xmlns:a16="http://schemas.microsoft.com/office/drawing/2014/main" id="{C4FF5027-1922-44EA-AD19-1ED2505686A3}"/>
              </a:ext>
            </a:extLst>
          </p:cNvPr>
          <p:cNvPicPr>
            <a:picLocks noChangeAspect="1"/>
          </p:cNvPicPr>
          <p:nvPr/>
        </p:nvPicPr>
        <p:blipFill>
          <a:blip r:embed="rId8"/>
          <a:stretch>
            <a:fillRect/>
          </a:stretch>
        </p:blipFill>
        <p:spPr>
          <a:xfrm>
            <a:off x="3162539" y="2150592"/>
            <a:ext cx="1409045" cy="1007735"/>
          </a:xfrm>
          <a:prstGeom prst="rect">
            <a:avLst/>
          </a:prstGeom>
        </p:spPr>
      </p:pic>
      <p:pic>
        <p:nvPicPr>
          <p:cNvPr id="33" name="Picture 32">
            <a:extLst>
              <a:ext uri="{FF2B5EF4-FFF2-40B4-BE49-F238E27FC236}">
                <a16:creationId xmlns:a16="http://schemas.microsoft.com/office/drawing/2014/main" id="{912195A1-6E1D-4D2C-81C6-FDC89EE490C5}"/>
              </a:ext>
            </a:extLst>
          </p:cNvPr>
          <p:cNvPicPr>
            <a:picLocks noChangeAspect="1"/>
          </p:cNvPicPr>
          <p:nvPr/>
        </p:nvPicPr>
        <p:blipFill>
          <a:blip r:embed="rId9"/>
          <a:stretch>
            <a:fillRect/>
          </a:stretch>
        </p:blipFill>
        <p:spPr>
          <a:xfrm>
            <a:off x="4594068" y="2150592"/>
            <a:ext cx="1394280" cy="1007735"/>
          </a:xfrm>
          <a:prstGeom prst="rect">
            <a:avLst/>
          </a:prstGeom>
        </p:spPr>
      </p:pic>
      <p:pic>
        <p:nvPicPr>
          <p:cNvPr id="34" name="Picture 33">
            <a:extLst>
              <a:ext uri="{FF2B5EF4-FFF2-40B4-BE49-F238E27FC236}">
                <a16:creationId xmlns:a16="http://schemas.microsoft.com/office/drawing/2014/main" id="{33078313-8510-49EF-B758-D55F8D014B32}"/>
              </a:ext>
            </a:extLst>
          </p:cNvPr>
          <p:cNvPicPr>
            <a:picLocks noChangeAspect="1"/>
          </p:cNvPicPr>
          <p:nvPr/>
        </p:nvPicPr>
        <p:blipFill>
          <a:blip r:embed="rId10"/>
          <a:stretch>
            <a:fillRect/>
          </a:stretch>
        </p:blipFill>
        <p:spPr>
          <a:xfrm>
            <a:off x="6010832" y="2150592"/>
            <a:ext cx="1407037" cy="1017020"/>
          </a:xfrm>
          <a:prstGeom prst="rect">
            <a:avLst/>
          </a:prstGeom>
        </p:spPr>
      </p:pic>
      <p:pic>
        <p:nvPicPr>
          <p:cNvPr id="5" name="Picture 4">
            <a:extLst>
              <a:ext uri="{FF2B5EF4-FFF2-40B4-BE49-F238E27FC236}">
                <a16:creationId xmlns:a16="http://schemas.microsoft.com/office/drawing/2014/main" id="{6CF0173D-1F55-4329-A04D-105EC6B6E114}"/>
              </a:ext>
            </a:extLst>
          </p:cNvPr>
          <p:cNvPicPr>
            <a:picLocks noChangeAspect="1"/>
          </p:cNvPicPr>
          <p:nvPr/>
        </p:nvPicPr>
        <p:blipFill rotWithShape="1">
          <a:blip r:embed="rId11"/>
          <a:srcRect l="15038" r="21733" b="3866"/>
          <a:stretch/>
        </p:blipFill>
        <p:spPr>
          <a:xfrm>
            <a:off x="7440351" y="2150592"/>
            <a:ext cx="1394280" cy="973892"/>
          </a:xfrm>
          <a:prstGeom prst="rect">
            <a:avLst/>
          </a:prstGeom>
        </p:spPr>
      </p:pic>
    </p:spTree>
    <p:extLst>
      <p:ext uri="{BB962C8B-B14F-4D97-AF65-F5344CB8AC3E}">
        <p14:creationId xmlns:p14="http://schemas.microsoft.com/office/powerpoint/2010/main" val="348941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25A61E-1F8D-4587-AA1E-48C71DC6525F}"/>
              </a:ext>
            </a:extLst>
          </p:cNvPr>
          <p:cNvSpPr>
            <a:spLocks noGrp="1"/>
          </p:cNvSpPr>
          <p:nvPr>
            <p:ph type="title"/>
          </p:nvPr>
        </p:nvSpPr>
        <p:spPr/>
        <p:txBody>
          <a:bodyPr/>
          <a:lstStyle/>
          <a:p>
            <a:r>
              <a:rPr lang="en-ZA"/>
              <a:t>TIMBER</a:t>
            </a:r>
          </a:p>
        </p:txBody>
      </p:sp>
      <p:sp>
        <p:nvSpPr>
          <p:cNvPr id="4" name="Slide Number Placeholder 3">
            <a:extLst>
              <a:ext uri="{FF2B5EF4-FFF2-40B4-BE49-F238E27FC236}">
                <a16:creationId xmlns:a16="http://schemas.microsoft.com/office/drawing/2014/main" id="{CF869119-8736-466B-9032-8B60DFB0AAAA}"/>
              </a:ext>
            </a:extLst>
          </p:cNvPr>
          <p:cNvSpPr>
            <a:spLocks noGrp="1"/>
          </p:cNvSpPr>
          <p:nvPr>
            <p:ph type="sldNum" sz="quarter" idx="4"/>
          </p:nvPr>
        </p:nvSpPr>
        <p:spPr/>
        <p:txBody>
          <a:bodyPr/>
          <a:lstStyle/>
          <a:p>
            <a:fld id="{E6C5CAE3-2803-4CEA-BBAE-03A984B1D2D5}" type="slidenum">
              <a:rPr lang="en-ZA" smtClean="0"/>
              <a:t>13</a:t>
            </a:fld>
            <a:endParaRPr lang="en-ZA"/>
          </a:p>
        </p:txBody>
      </p:sp>
      <p:sp>
        <p:nvSpPr>
          <p:cNvPr id="9" name="Content Placeholder 8">
            <a:extLst>
              <a:ext uri="{FF2B5EF4-FFF2-40B4-BE49-F238E27FC236}">
                <a16:creationId xmlns:a16="http://schemas.microsoft.com/office/drawing/2014/main" id="{82F047E6-A9A7-4682-8CFF-F99C88244697}"/>
              </a:ext>
            </a:extLst>
          </p:cNvPr>
          <p:cNvSpPr>
            <a:spLocks noGrp="1"/>
          </p:cNvSpPr>
          <p:nvPr>
            <p:ph idx="1"/>
          </p:nvPr>
        </p:nvSpPr>
        <p:spPr>
          <a:xfrm>
            <a:off x="432000" y="4036248"/>
            <a:ext cx="3960000" cy="2159471"/>
          </a:xfrm>
        </p:spPr>
        <p:txBody>
          <a:bodyPr/>
          <a:lstStyle/>
          <a:p>
            <a:pPr>
              <a:lnSpc>
                <a:spcPct val="100000"/>
              </a:lnSpc>
            </a:pPr>
            <a:r>
              <a:rPr lang="en-ZA" sz="1200" dirty="0"/>
              <a:t>Revenue increased by 2.3% primarily due to: </a:t>
            </a:r>
          </a:p>
          <a:p>
            <a:pPr lvl="1">
              <a:lnSpc>
                <a:spcPct val="100000"/>
              </a:lnSpc>
            </a:pPr>
            <a:r>
              <a:rPr lang="en-US" sz="1100" dirty="0"/>
              <a:t>the better performance delivered by mining timber products;  </a:t>
            </a:r>
          </a:p>
          <a:p>
            <a:pPr lvl="1">
              <a:lnSpc>
                <a:spcPct val="100000"/>
              </a:lnSpc>
            </a:pPr>
            <a:r>
              <a:rPr lang="en-US" sz="1100" dirty="0"/>
              <a:t>timber sales from own plantations; and </a:t>
            </a:r>
          </a:p>
          <a:p>
            <a:pPr lvl="1">
              <a:lnSpc>
                <a:spcPct val="100000"/>
              </a:lnSpc>
            </a:pPr>
            <a:r>
              <a:rPr lang="en-US" sz="1100" dirty="0"/>
              <a:t>the inclusion of the acquisitions concluded during the year</a:t>
            </a:r>
          </a:p>
          <a:p>
            <a:pPr>
              <a:lnSpc>
                <a:spcPct val="100000"/>
              </a:lnSpc>
            </a:pPr>
            <a:r>
              <a:rPr lang="en-US" sz="1200" dirty="0"/>
              <a:t>Revenue was supported by: </a:t>
            </a:r>
          </a:p>
          <a:p>
            <a:pPr lvl="1">
              <a:lnSpc>
                <a:spcPct val="100000"/>
              </a:lnSpc>
            </a:pPr>
            <a:r>
              <a:rPr lang="en-US" sz="1100" dirty="0"/>
              <a:t>the increase in international demand for woodchips; and</a:t>
            </a:r>
          </a:p>
          <a:p>
            <a:pPr lvl="1">
              <a:lnSpc>
                <a:spcPct val="100000"/>
              </a:lnSpc>
            </a:pPr>
            <a:r>
              <a:rPr lang="en-US" sz="1100" dirty="0"/>
              <a:t>higher mining timber sales volumes compared to the prior year </a:t>
            </a:r>
          </a:p>
        </p:txBody>
      </p:sp>
      <p:sp>
        <p:nvSpPr>
          <p:cNvPr id="16" name="Content Placeholder 8">
            <a:extLst>
              <a:ext uri="{FF2B5EF4-FFF2-40B4-BE49-F238E27FC236}">
                <a16:creationId xmlns:a16="http://schemas.microsoft.com/office/drawing/2014/main" id="{27477D07-E50B-453F-AC47-AC2E4DD66249}"/>
              </a:ext>
            </a:extLst>
          </p:cNvPr>
          <p:cNvSpPr txBox="1">
            <a:spLocks/>
          </p:cNvSpPr>
          <p:nvPr/>
        </p:nvSpPr>
        <p:spPr>
          <a:xfrm>
            <a:off x="4751999" y="4036249"/>
            <a:ext cx="3960000" cy="1898540"/>
          </a:xfrm>
          <a:prstGeom prst="rect">
            <a:avLst/>
          </a:prstGeom>
        </p:spPr>
        <p:txBody>
          <a:bodyPr vert="horz" lIns="0" tIns="0" rIns="0" bIns="0" rtlCol="0" anchor="t" anchorCtr="0">
            <a:noAutofit/>
          </a:bodyPr>
          <a:lstStyle>
            <a:lvl1pPr marL="216000" indent="-2160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0000"/>
              </a:lnSpc>
              <a:spcBef>
                <a:spcPts val="400"/>
              </a:spcBef>
              <a:buFont typeface="Arial" panose="020B0604020202020204" pitchFamily="34" charset="0"/>
              <a:buChar char="»"/>
              <a:defRPr sz="1300" kern="1200">
                <a:solidFill>
                  <a:schemeClr val="tx1"/>
                </a:solidFill>
                <a:latin typeface="+mn-lt"/>
                <a:ea typeface="+mn-ea"/>
                <a:cs typeface="+mn-cs"/>
              </a:defRPr>
            </a:lvl2pPr>
            <a:lvl3pPr marL="540000" indent="-180000" algn="l" defTabSz="914400" rtl="0" eaLnBrk="1" latinLnBrk="0" hangingPunct="1">
              <a:lnSpc>
                <a:spcPct val="90000"/>
              </a:lnSpc>
              <a:spcBef>
                <a:spcPts val="400"/>
              </a:spcBef>
              <a:buFont typeface="Arial Black" panose="020B0A04020102020204" pitchFamily="34" charset="0"/>
              <a:buChar char="─"/>
              <a:defRPr sz="1300" kern="1200">
                <a:solidFill>
                  <a:schemeClr val="tx1"/>
                </a:solidFill>
                <a:latin typeface="+mn-lt"/>
                <a:ea typeface="+mn-ea"/>
                <a:cs typeface="+mn-cs"/>
              </a:defRPr>
            </a:lvl3pPr>
            <a:lvl4pPr marL="684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4pPr>
            <a:lvl5pPr marL="828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ZA" sz="1200" dirty="0"/>
              <a:t>EBITDA increased by 119.7% as a result of the conditions mentioned under revenue</a:t>
            </a:r>
          </a:p>
          <a:p>
            <a:pPr>
              <a:lnSpc>
                <a:spcPct val="100000"/>
              </a:lnSpc>
            </a:pPr>
            <a:r>
              <a:rPr lang="en-ZA" sz="1200" dirty="0"/>
              <a:t>EBITDA margin increased from 6.8% (Aug 2020) to 14.7% on the back of the inclusion of Sunshine Seedlings</a:t>
            </a:r>
          </a:p>
          <a:p>
            <a:endParaRPr lang="en-ZA" sz="1200" dirty="0"/>
          </a:p>
        </p:txBody>
      </p:sp>
      <p:sp>
        <p:nvSpPr>
          <p:cNvPr id="10" name="Footer Placeholder 4">
            <a:extLst>
              <a:ext uri="{FF2B5EF4-FFF2-40B4-BE49-F238E27FC236}">
                <a16:creationId xmlns:a16="http://schemas.microsoft.com/office/drawing/2014/main" id="{93972FA0-C476-44B4-BF55-8C50EB595101}"/>
              </a:ext>
            </a:extLst>
          </p:cNvPr>
          <p:cNvSpPr>
            <a:spLocks noGrp="1"/>
          </p:cNvSpPr>
          <p:nvPr>
            <p:ph type="ftr" sz="quarter" idx="11"/>
          </p:nvPr>
        </p:nvSpPr>
        <p:spPr>
          <a:xfrm>
            <a:off x="432000" y="6390000"/>
            <a:ext cx="8100000" cy="288000"/>
          </a:xfrm>
        </p:spPr>
        <p:txBody>
          <a:bodyPr/>
          <a:lstStyle/>
          <a:p>
            <a:r>
              <a:rPr lang="en-ZA"/>
              <a:t>TWK FINAL results presentation 2021</a:t>
            </a:r>
          </a:p>
        </p:txBody>
      </p:sp>
      <p:graphicFrame>
        <p:nvGraphicFramePr>
          <p:cNvPr id="13" name="Content Placeholder 13">
            <a:extLst>
              <a:ext uri="{FF2B5EF4-FFF2-40B4-BE49-F238E27FC236}">
                <a16:creationId xmlns:a16="http://schemas.microsoft.com/office/drawing/2014/main" id="{7CA9FA2F-B1CE-4414-A8B6-351F65CC2A05}"/>
              </a:ext>
            </a:extLst>
          </p:cNvPr>
          <p:cNvGraphicFramePr>
            <a:graphicFrameLocks/>
          </p:cNvGraphicFramePr>
          <p:nvPr>
            <p:extLst>
              <p:ext uri="{D42A27DB-BD31-4B8C-83A1-F6EECF244321}">
                <p14:modId xmlns:p14="http://schemas.microsoft.com/office/powerpoint/2010/main" val="3479981613"/>
              </p:ext>
            </p:extLst>
          </p:nvPr>
        </p:nvGraphicFramePr>
        <p:xfrm>
          <a:off x="432001" y="1710244"/>
          <a:ext cx="3959999" cy="2159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AF2E318D-4FC6-4DCB-A9BC-790F8D6C8F6B}"/>
              </a:ext>
            </a:extLst>
          </p:cNvPr>
          <p:cNvGraphicFramePr>
            <a:graphicFrameLocks/>
          </p:cNvGraphicFramePr>
          <p:nvPr>
            <p:extLst>
              <p:ext uri="{D42A27DB-BD31-4B8C-83A1-F6EECF244321}">
                <p14:modId xmlns:p14="http://schemas.microsoft.com/office/powerpoint/2010/main" val="4118778556"/>
              </p:ext>
            </p:extLst>
          </p:nvPr>
        </p:nvGraphicFramePr>
        <p:xfrm>
          <a:off x="4752000" y="1710243"/>
          <a:ext cx="3959999" cy="2159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774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25A61E-1F8D-4587-AA1E-48C71DC6525F}"/>
              </a:ext>
            </a:extLst>
          </p:cNvPr>
          <p:cNvSpPr>
            <a:spLocks noGrp="1"/>
          </p:cNvSpPr>
          <p:nvPr>
            <p:ph type="title"/>
          </p:nvPr>
        </p:nvSpPr>
        <p:spPr/>
        <p:txBody>
          <a:bodyPr/>
          <a:lstStyle/>
          <a:p>
            <a:r>
              <a:rPr lang="en-ZA"/>
              <a:t>Retail and mechanisation</a:t>
            </a:r>
          </a:p>
        </p:txBody>
      </p:sp>
      <p:sp>
        <p:nvSpPr>
          <p:cNvPr id="4" name="Slide Number Placeholder 3">
            <a:extLst>
              <a:ext uri="{FF2B5EF4-FFF2-40B4-BE49-F238E27FC236}">
                <a16:creationId xmlns:a16="http://schemas.microsoft.com/office/drawing/2014/main" id="{CF869119-8736-466B-9032-8B60DFB0AAAA}"/>
              </a:ext>
            </a:extLst>
          </p:cNvPr>
          <p:cNvSpPr>
            <a:spLocks noGrp="1"/>
          </p:cNvSpPr>
          <p:nvPr>
            <p:ph type="sldNum" sz="quarter" idx="4"/>
          </p:nvPr>
        </p:nvSpPr>
        <p:spPr/>
        <p:txBody>
          <a:bodyPr/>
          <a:lstStyle/>
          <a:p>
            <a:fld id="{E6C5CAE3-2803-4CEA-BBAE-03A984B1D2D5}" type="slidenum">
              <a:rPr lang="en-ZA" smtClean="0"/>
              <a:t>14</a:t>
            </a:fld>
            <a:endParaRPr lang="en-ZA"/>
          </a:p>
        </p:txBody>
      </p:sp>
      <p:sp>
        <p:nvSpPr>
          <p:cNvPr id="13" name="Content Placeholder 8">
            <a:extLst>
              <a:ext uri="{FF2B5EF4-FFF2-40B4-BE49-F238E27FC236}">
                <a16:creationId xmlns:a16="http://schemas.microsoft.com/office/drawing/2014/main" id="{C53EA9C7-E0B7-4D2C-B884-C2F4E800829B}"/>
              </a:ext>
            </a:extLst>
          </p:cNvPr>
          <p:cNvSpPr>
            <a:spLocks noGrp="1"/>
          </p:cNvSpPr>
          <p:nvPr>
            <p:ph idx="1"/>
          </p:nvPr>
        </p:nvSpPr>
        <p:spPr>
          <a:xfrm>
            <a:off x="432000" y="4219131"/>
            <a:ext cx="3960000" cy="1972663"/>
          </a:xfrm>
        </p:spPr>
        <p:txBody>
          <a:bodyPr/>
          <a:lstStyle/>
          <a:p>
            <a:pPr>
              <a:buClr>
                <a:schemeClr val="accent1"/>
              </a:buClr>
            </a:pPr>
            <a:r>
              <a:rPr lang="en-ZA" sz="1200"/>
              <a:t>Revenue increased by 17.7% - the best results on record and far exceeded expectations</a:t>
            </a:r>
          </a:p>
          <a:p>
            <a:pPr>
              <a:buClr>
                <a:schemeClr val="accent1"/>
              </a:buClr>
            </a:pPr>
            <a:r>
              <a:rPr lang="en-US" sz="1200"/>
              <a:t>Constantia Fertilizer reported an exceptionally strong performance on the back of effective buying strategies and </a:t>
            </a:r>
            <a:r>
              <a:rPr lang="en-ZA" sz="1200"/>
              <a:t>higher fertilizer volumes sold</a:t>
            </a:r>
          </a:p>
          <a:p>
            <a:pPr lvl="1">
              <a:buClr>
                <a:schemeClr val="accent1"/>
              </a:buClr>
            </a:pPr>
            <a:r>
              <a:rPr lang="en-US" sz="1100"/>
              <a:t>22.6% increase to 283 362 </a:t>
            </a:r>
            <a:r>
              <a:rPr lang="en-US" sz="1100" err="1"/>
              <a:t>tonnes</a:t>
            </a:r>
            <a:r>
              <a:rPr lang="en-US" sz="1100"/>
              <a:t> (2020: 231 175 </a:t>
            </a:r>
            <a:r>
              <a:rPr lang="en-US" sz="1100" err="1"/>
              <a:t>tonnes</a:t>
            </a:r>
            <a:r>
              <a:rPr lang="en-US" sz="1100"/>
              <a:t>)</a:t>
            </a:r>
            <a:endParaRPr lang="en-ZA" sz="1100"/>
          </a:p>
          <a:p>
            <a:pPr>
              <a:buClr>
                <a:schemeClr val="accent1"/>
              </a:buClr>
            </a:pPr>
            <a:r>
              <a:rPr lang="en-ZA" sz="1200"/>
              <a:t>Mechanisation increased market share in tractor sales:</a:t>
            </a:r>
          </a:p>
          <a:p>
            <a:pPr lvl="1">
              <a:buClr>
                <a:schemeClr val="accent1"/>
              </a:buClr>
            </a:pPr>
            <a:r>
              <a:rPr lang="en-ZA" sz="1100"/>
              <a:t>39% (Aug 2020: 36%) in KwaZulu-Natal; and</a:t>
            </a:r>
          </a:p>
          <a:p>
            <a:pPr lvl="1">
              <a:buClr>
                <a:schemeClr val="accent1"/>
              </a:buClr>
            </a:pPr>
            <a:r>
              <a:rPr lang="en-ZA" sz="1100"/>
              <a:t>38% (Aug 2020: 32%) in Mpumalanga </a:t>
            </a:r>
          </a:p>
        </p:txBody>
      </p:sp>
      <p:sp>
        <p:nvSpPr>
          <p:cNvPr id="14" name="Content Placeholder 8">
            <a:extLst>
              <a:ext uri="{FF2B5EF4-FFF2-40B4-BE49-F238E27FC236}">
                <a16:creationId xmlns:a16="http://schemas.microsoft.com/office/drawing/2014/main" id="{A601C599-CBF9-4D1F-888C-13E6F8C3660B}"/>
              </a:ext>
            </a:extLst>
          </p:cNvPr>
          <p:cNvSpPr txBox="1">
            <a:spLocks/>
          </p:cNvSpPr>
          <p:nvPr/>
        </p:nvSpPr>
        <p:spPr>
          <a:xfrm>
            <a:off x="4751999" y="4219131"/>
            <a:ext cx="3960000" cy="1972663"/>
          </a:xfrm>
          <a:prstGeom prst="rect">
            <a:avLst/>
          </a:prstGeom>
        </p:spPr>
        <p:txBody>
          <a:bodyPr vert="horz" lIns="0" tIns="0" rIns="0" bIns="0" rtlCol="0" anchor="t" anchorCtr="0">
            <a:noAutofit/>
          </a:bodyPr>
          <a:lstStyle>
            <a:lvl1pPr marL="216000" indent="-2160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0000"/>
              </a:lnSpc>
              <a:spcBef>
                <a:spcPts val="400"/>
              </a:spcBef>
              <a:buFont typeface="Arial" panose="020B0604020202020204" pitchFamily="34" charset="0"/>
              <a:buChar char="»"/>
              <a:defRPr sz="1300" kern="1200">
                <a:solidFill>
                  <a:schemeClr val="tx1"/>
                </a:solidFill>
                <a:latin typeface="+mn-lt"/>
                <a:ea typeface="+mn-ea"/>
                <a:cs typeface="+mn-cs"/>
              </a:defRPr>
            </a:lvl2pPr>
            <a:lvl3pPr marL="540000" indent="-180000" algn="l" defTabSz="914400" rtl="0" eaLnBrk="1" latinLnBrk="0" hangingPunct="1">
              <a:lnSpc>
                <a:spcPct val="90000"/>
              </a:lnSpc>
              <a:spcBef>
                <a:spcPts val="400"/>
              </a:spcBef>
              <a:buFont typeface="Arial Black" panose="020B0A04020102020204" pitchFamily="34" charset="0"/>
              <a:buChar char="─"/>
              <a:defRPr sz="1300" kern="1200">
                <a:solidFill>
                  <a:schemeClr val="tx1"/>
                </a:solidFill>
                <a:latin typeface="+mn-lt"/>
                <a:ea typeface="+mn-ea"/>
                <a:cs typeface="+mn-cs"/>
              </a:defRPr>
            </a:lvl3pPr>
            <a:lvl4pPr marL="684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4pPr>
            <a:lvl5pPr marL="828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1200" dirty="0"/>
              <a:t>Retail gross profit was boosted by 2.1% due to the Covid-relief vouchers given to farmers</a:t>
            </a:r>
          </a:p>
          <a:p>
            <a:pPr>
              <a:buClr>
                <a:schemeClr val="accent1"/>
              </a:buClr>
            </a:pPr>
            <a:r>
              <a:rPr lang="en-US" sz="1200" dirty="0"/>
              <a:t>Market share was gained from other Agri retailers</a:t>
            </a:r>
            <a:endParaRPr lang="en-ZA" sz="1200" dirty="0"/>
          </a:p>
          <a:p>
            <a:pPr>
              <a:buClr>
                <a:schemeClr val="accent1"/>
              </a:buClr>
            </a:pPr>
            <a:r>
              <a:rPr lang="en-ZA" sz="1200" dirty="0"/>
              <a:t>EBITDA increased by an impressive 151.2%</a:t>
            </a:r>
          </a:p>
          <a:p>
            <a:pPr>
              <a:buClr>
                <a:schemeClr val="accent1"/>
              </a:buClr>
            </a:pPr>
            <a:r>
              <a:rPr lang="en-ZA" sz="1200" dirty="0"/>
              <a:t>EBITDA margin also increased to 3.9% (2020: 1.8%)</a:t>
            </a:r>
          </a:p>
        </p:txBody>
      </p:sp>
      <p:sp>
        <p:nvSpPr>
          <p:cNvPr id="9" name="Footer Placeholder 4">
            <a:extLst>
              <a:ext uri="{FF2B5EF4-FFF2-40B4-BE49-F238E27FC236}">
                <a16:creationId xmlns:a16="http://schemas.microsoft.com/office/drawing/2014/main" id="{242D904B-C863-4CD9-8F48-BDE0B0FEDB9E}"/>
              </a:ext>
            </a:extLst>
          </p:cNvPr>
          <p:cNvSpPr>
            <a:spLocks noGrp="1"/>
          </p:cNvSpPr>
          <p:nvPr>
            <p:ph type="ftr" sz="quarter" idx="11"/>
          </p:nvPr>
        </p:nvSpPr>
        <p:spPr>
          <a:xfrm>
            <a:off x="432000" y="6390000"/>
            <a:ext cx="8100000" cy="288000"/>
          </a:xfrm>
        </p:spPr>
        <p:txBody>
          <a:bodyPr/>
          <a:lstStyle/>
          <a:p>
            <a:r>
              <a:rPr lang="en-ZA"/>
              <a:t>TWK FINAL results presentation 2021</a:t>
            </a:r>
          </a:p>
        </p:txBody>
      </p:sp>
      <p:graphicFrame>
        <p:nvGraphicFramePr>
          <p:cNvPr id="10" name="Content Placeholder 13">
            <a:extLst>
              <a:ext uri="{FF2B5EF4-FFF2-40B4-BE49-F238E27FC236}">
                <a16:creationId xmlns:a16="http://schemas.microsoft.com/office/drawing/2014/main" id="{0D7B648B-2A79-42EE-88E3-71201DFC1144}"/>
              </a:ext>
            </a:extLst>
          </p:cNvPr>
          <p:cNvGraphicFramePr>
            <a:graphicFrameLocks/>
          </p:cNvGraphicFramePr>
          <p:nvPr>
            <p:extLst>
              <p:ext uri="{D42A27DB-BD31-4B8C-83A1-F6EECF244321}">
                <p14:modId xmlns:p14="http://schemas.microsoft.com/office/powerpoint/2010/main" val="2873613443"/>
              </p:ext>
            </p:extLst>
          </p:nvPr>
        </p:nvGraphicFramePr>
        <p:xfrm>
          <a:off x="432001" y="1683610"/>
          <a:ext cx="3959999" cy="2159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3">
            <a:extLst>
              <a:ext uri="{FF2B5EF4-FFF2-40B4-BE49-F238E27FC236}">
                <a16:creationId xmlns:a16="http://schemas.microsoft.com/office/drawing/2014/main" id="{9175F445-866E-4783-8CA1-69993AD2340A}"/>
              </a:ext>
            </a:extLst>
          </p:cNvPr>
          <p:cNvGraphicFramePr>
            <a:graphicFrameLocks/>
          </p:cNvGraphicFramePr>
          <p:nvPr>
            <p:extLst>
              <p:ext uri="{D42A27DB-BD31-4B8C-83A1-F6EECF244321}">
                <p14:modId xmlns:p14="http://schemas.microsoft.com/office/powerpoint/2010/main" val="1711203753"/>
              </p:ext>
            </p:extLst>
          </p:nvPr>
        </p:nvGraphicFramePr>
        <p:xfrm>
          <a:off x="4752000" y="1683609"/>
          <a:ext cx="3959999" cy="2159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912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04D2-6016-43B0-9C2E-F1D5F891E4EB}"/>
              </a:ext>
            </a:extLst>
          </p:cNvPr>
          <p:cNvSpPr>
            <a:spLocks noGrp="1"/>
          </p:cNvSpPr>
          <p:nvPr>
            <p:ph type="title"/>
          </p:nvPr>
        </p:nvSpPr>
        <p:spPr/>
        <p:txBody>
          <a:bodyPr/>
          <a:lstStyle/>
          <a:p>
            <a:r>
              <a:rPr lang="en-ZA"/>
              <a:t>GRAIN</a:t>
            </a:r>
          </a:p>
        </p:txBody>
      </p:sp>
      <p:sp>
        <p:nvSpPr>
          <p:cNvPr id="5" name="Slide Number Placeholder 4">
            <a:extLst>
              <a:ext uri="{FF2B5EF4-FFF2-40B4-BE49-F238E27FC236}">
                <a16:creationId xmlns:a16="http://schemas.microsoft.com/office/drawing/2014/main" id="{39C46072-4C22-40EA-BD81-F8465F440E86}"/>
              </a:ext>
            </a:extLst>
          </p:cNvPr>
          <p:cNvSpPr>
            <a:spLocks noGrp="1"/>
          </p:cNvSpPr>
          <p:nvPr>
            <p:ph type="sldNum" sz="quarter" idx="4"/>
          </p:nvPr>
        </p:nvSpPr>
        <p:spPr/>
        <p:txBody>
          <a:bodyPr/>
          <a:lstStyle/>
          <a:p>
            <a:fld id="{E6C5CAE3-2803-4CEA-BBAE-03A984B1D2D5}" type="slidenum">
              <a:rPr lang="en-ZA" smtClean="0"/>
              <a:pPr/>
              <a:t>15</a:t>
            </a:fld>
            <a:endParaRPr lang="en-ZA"/>
          </a:p>
        </p:txBody>
      </p:sp>
      <p:sp>
        <p:nvSpPr>
          <p:cNvPr id="8" name="Content Placeholder 8">
            <a:extLst>
              <a:ext uri="{FF2B5EF4-FFF2-40B4-BE49-F238E27FC236}">
                <a16:creationId xmlns:a16="http://schemas.microsoft.com/office/drawing/2014/main" id="{D4A85849-9495-441B-9B98-E88FCB853D05}"/>
              </a:ext>
            </a:extLst>
          </p:cNvPr>
          <p:cNvSpPr txBox="1">
            <a:spLocks/>
          </p:cNvSpPr>
          <p:nvPr/>
        </p:nvSpPr>
        <p:spPr>
          <a:xfrm>
            <a:off x="432000" y="4060682"/>
            <a:ext cx="3960000" cy="2016208"/>
          </a:xfrm>
          <a:prstGeom prst="rect">
            <a:avLst/>
          </a:prstGeom>
        </p:spPr>
        <p:txBody>
          <a:bodyPr vert="horz" lIns="0" tIns="0" rIns="0" bIns="0" rtlCol="0" anchor="t" anchorCtr="0">
            <a:noAutofit/>
          </a:bodyPr>
          <a:lstStyle>
            <a:lvl1pPr marL="216000" indent="-2160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0000"/>
              </a:lnSpc>
              <a:spcBef>
                <a:spcPts val="400"/>
              </a:spcBef>
              <a:buFont typeface="Arial" panose="020B0604020202020204" pitchFamily="34" charset="0"/>
              <a:buChar char="»"/>
              <a:defRPr sz="1300" kern="1200">
                <a:solidFill>
                  <a:schemeClr val="tx1"/>
                </a:solidFill>
                <a:latin typeface="+mn-lt"/>
                <a:ea typeface="+mn-ea"/>
                <a:cs typeface="+mn-cs"/>
              </a:defRPr>
            </a:lvl2pPr>
            <a:lvl3pPr marL="540000" indent="-180000" algn="l" defTabSz="914400" rtl="0" eaLnBrk="1" latinLnBrk="0" hangingPunct="1">
              <a:lnSpc>
                <a:spcPct val="90000"/>
              </a:lnSpc>
              <a:spcBef>
                <a:spcPts val="400"/>
              </a:spcBef>
              <a:buFont typeface="Arial Black" panose="020B0A04020102020204" pitchFamily="34" charset="0"/>
              <a:buChar char="─"/>
              <a:defRPr sz="1300" kern="1200">
                <a:solidFill>
                  <a:schemeClr val="tx1"/>
                </a:solidFill>
                <a:latin typeface="+mn-lt"/>
                <a:ea typeface="+mn-ea"/>
                <a:cs typeface="+mn-cs"/>
              </a:defRPr>
            </a:lvl3pPr>
            <a:lvl4pPr marL="684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4pPr>
            <a:lvl5pPr marL="828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ZA" sz="1200"/>
              <a:t>Revenue increased by 33.7% supported by: </a:t>
            </a:r>
          </a:p>
          <a:p>
            <a:pPr lvl="1">
              <a:buClr>
                <a:schemeClr val="accent2"/>
              </a:buClr>
            </a:pPr>
            <a:r>
              <a:rPr lang="en-ZA" sz="1100"/>
              <a:t>the higher grain prices despite: </a:t>
            </a:r>
          </a:p>
          <a:p>
            <a:pPr lvl="2">
              <a:buClr>
                <a:schemeClr val="accent2"/>
              </a:buClr>
            </a:pPr>
            <a:r>
              <a:rPr lang="en-US" sz="1200"/>
              <a:t>Arrow Feeds, based in eSwatini, reporting a decrease of 3.8% in volumes</a:t>
            </a:r>
            <a:r>
              <a:rPr lang="en-ZA" sz="1200"/>
              <a:t>; and</a:t>
            </a:r>
          </a:p>
          <a:p>
            <a:pPr lvl="2">
              <a:buClr>
                <a:schemeClr val="accent2"/>
              </a:buClr>
            </a:pPr>
            <a:r>
              <a:rPr lang="en-US" sz="1200"/>
              <a:t>the Grain Storage business reporting a 2.8% decline in storage through-put due to </a:t>
            </a:r>
            <a:r>
              <a:rPr lang="en-ZA" sz="1200"/>
              <a:t>low carry-over maize stock in SA and grain being transported from farms to end-users, thus bypassing the silo’s</a:t>
            </a:r>
          </a:p>
          <a:p>
            <a:pPr lvl="1">
              <a:buClr>
                <a:schemeClr val="accent2"/>
              </a:buClr>
            </a:pPr>
            <a:r>
              <a:rPr lang="en-US" sz="1200"/>
              <a:t>the Grain Marketing business increasing their market share with additional </a:t>
            </a:r>
            <a:r>
              <a:rPr lang="en-US" sz="1200" err="1"/>
              <a:t>tonnes</a:t>
            </a:r>
            <a:r>
              <a:rPr lang="en-US" sz="1200"/>
              <a:t> marketed</a:t>
            </a:r>
            <a:endParaRPr lang="en-ZA" sz="1200"/>
          </a:p>
        </p:txBody>
      </p:sp>
      <p:sp>
        <p:nvSpPr>
          <p:cNvPr id="9" name="Content Placeholder 8">
            <a:extLst>
              <a:ext uri="{FF2B5EF4-FFF2-40B4-BE49-F238E27FC236}">
                <a16:creationId xmlns:a16="http://schemas.microsoft.com/office/drawing/2014/main" id="{03B94DC3-F185-4D11-949C-93C8487FCC0E}"/>
              </a:ext>
            </a:extLst>
          </p:cNvPr>
          <p:cNvSpPr txBox="1">
            <a:spLocks/>
          </p:cNvSpPr>
          <p:nvPr/>
        </p:nvSpPr>
        <p:spPr>
          <a:xfrm>
            <a:off x="4751999" y="4060682"/>
            <a:ext cx="3960000" cy="2016208"/>
          </a:xfrm>
          <a:prstGeom prst="rect">
            <a:avLst/>
          </a:prstGeom>
        </p:spPr>
        <p:txBody>
          <a:bodyPr vert="horz" lIns="0" tIns="0" rIns="0" bIns="0" rtlCol="0" anchor="t" anchorCtr="0">
            <a:noAutofit/>
          </a:bodyPr>
          <a:lstStyle>
            <a:lvl1pPr marL="216000" indent="-2160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0000"/>
              </a:lnSpc>
              <a:spcBef>
                <a:spcPts val="400"/>
              </a:spcBef>
              <a:buFont typeface="Arial" panose="020B0604020202020204" pitchFamily="34" charset="0"/>
              <a:buChar char="»"/>
              <a:defRPr sz="1300" kern="1200">
                <a:solidFill>
                  <a:schemeClr val="tx1"/>
                </a:solidFill>
                <a:latin typeface="+mn-lt"/>
                <a:ea typeface="+mn-ea"/>
                <a:cs typeface="+mn-cs"/>
              </a:defRPr>
            </a:lvl2pPr>
            <a:lvl3pPr marL="540000" indent="-180000" algn="l" defTabSz="914400" rtl="0" eaLnBrk="1" latinLnBrk="0" hangingPunct="1">
              <a:lnSpc>
                <a:spcPct val="90000"/>
              </a:lnSpc>
              <a:spcBef>
                <a:spcPts val="400"/>
              </a:spcBef>
              <a:buFont typeface="Arial Black" panose="020B0A04020102020204" pitchFamily="34" charset="0"/>
              <a:buChar char="─"/>
              <a:defRPr sz="1300" kern="1200">
                <a:solidFill>
                  <a:schemeClr val="tx1"/>
                </a:solidFill>
                <a:latin typeface="+mn-lt"/>
                <a:ea typeface="+mn-ea"/>
                <a:cs typeface="+mn-cs"/>
              </a:defRPr>
            </a:lvl3pPr>
            <a:lvl4pPr marL="684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4pPr>
            <a:lvl5pPr marL="828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ZA" sz="1200"/>
              <a:t>EBITDA decreased by 6.0%</a:t>
            </a:r>
          </a:p>
          <a:p>
            <a:pPr>
              <a:buClr>
                <a:schemeClr val="accent2"/>
              </a:buClr>
            </a:pPr>
            <a:r>
              <a:rPr lang="en-ZA" sz="1200"/>
              <a:t>EBITDA margin declined to 2.7% (2020: 3.8%)</a:t>
            </a:r>
          </a:p>
          <a:p>
            <a:pPr>
              <a:buClr>
                <a:schemeClr val="accent2"/>
              </a:buClr>
            </a:pPr>
            <a:r>
              <a:rPr lang="en-ZA" sz="1200"/>
              <a:t>Margins came under pressure as a result of the high maize prices</a:t>
            </a:r>
          </a:p>
          <a:p>
            <a:pPr>
              <a:buClr>
                <a:schemeClr val="accent2"/>
              </a:buClr>
            </a:pPr>
            <a:r>
              <a:rPr lang="en-ZA" sz="1200"/>
              <a:t>The reimplementation of load shedding in SA also hindered the grain mill’s performance</a:t>
            </a:r>
          </a:p>
        </p:txBody>
      </p:sp>
      <p:sp>
        <p:nvSpPr>
          <p:cNvPr id="12" name="Footer Placeholder 4">
            <a:extLst>
              <a:ext uri="{FF2B5EF4-FFF2-40B4-BE49-F238E27FC236}">
                <a16:creationId xmlns:a16="http://schemas.microsoft.com/office/drawing/2014/main" id="{9BBADF5A-2042-41A8-AB9F-E7877B81ECF3}"/>
              </a:ext>
            </a:extLst>
          </p:cNvPr>
          <p:cNvSpPr>
            <a:spLocks noGrp="1"/>
          </p:cNvSpPr>
          <p:nvPr>
            <p:ph type="ftr" sz="quarter" idx="11"/>
          </p:nvPr>
        </p:nvSpPr>
        <p:spPr>
          <a:xfrm>
            <a:off x="432000" y="6390000"/>
            <a:ext cx="8100000" cy="288000"/>
          </a:xfrm>
        </p:spPr>
        <p:txBody>
          <a:bodyPr/>
          <a:lstStyle/>
          <a:p>
            <a:r>
              <a:rPr lang="en-ZA"/>
              <a:t>TWK FINAL results presentation 2021</a:t>
            </a:r>
          </a:p>
        </p:txBody>
      </p:sp>
      <p:graphicFrame>
        <p:nvGraphicFramePr>
          <p:cNvPr id="13" name="Content Placeholder 13">
            <a:extLst>
              <a:ext uri="{FF2B5EF4-FFF2-40B4-BE49-F238E27FC236}">
                <a16:creationId xmlns:a16="http://schemas.microsoft.com/office/drawing/2014/main" id="{2234917E-5C10-46D1-9227-8946B210C3C6}"/>
              </a:ext>
            </a:extLst>
          </p:cNvPr>
          <p:cNvGraphicFramePr>
            <a:graphicFrameLocks/>
          </p:cNvGraphicFramePr>
          <p:nvPr>
            <p:extLst>
              <p:ext uri="{D42A27DB-BD31-4B8C-83A1-F6EECF244321}">
                <p14:modId xmlns:p14="http://schemas.microsoft.com/office/powerpoint/2010/main" val="1566063335"/>
              </p:ext>
            </p:extLst>
          </p:nvPr>
        </p:nvGraphicFramePr>
        <p:xfrm>
          <a:off x="432001" y="1682074"/>
          <a:ext cx="3959999" cy="2159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D6C95EA9-B2A9-45F6-AE73-18D0F608319E}"/>
              </a:ext>
            </a:extLst>
          </p:cNvPr>
          <p:cNvGraphicFramePr>
            <a:graphicFrameLocks/>
          </p:cNvGraphicFramePr>
          <p:nvPr>
            <p:extLst>
              <p:ext uri="{D42A27DB-BD31-4B8C-83A1-F6EECF244321}">
                <p14:modId xmlns:p14="http://schemas.microsoft.com/office/powerpoint/2010/main" val="2946199798"/>
              </p:ext>
            </p:extLst>
          </p:nvPr>
        </p:nvGraphicFramePr>
        <p:xfrm>
          <a:off x="4752000" y="1682072"/>
          <a:ext cx="3959999" cy="2159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161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25A61E-1F8D-4587-AA1E-48C71DC6525F}"/>
              </a:ext>
            </a:extLst>
          </p:cNvPr>
          <p:cNvSpPr>
            <a:spLocks noGrp="1"/>
          </p:cNvSpPr>
          <p:nvPr>
            <p:ph type="title"/>
          </p:nvPr>
        </p:nvSpPr>
        <p:spPr/>
        <p:txBody>
          <a:bodyPr/>
          <a:lstStyle/>
          <a:p>
            <a:r>
              <a:rPr lang="en-ZA"/>
              <a:t>FINANCIAL SERVICES</a:t>
            </a:r>
          </a:p>
        </p:txBody>
      </p:sp>
      <p:sp>
        <p:nvSpPr>
          <p:cNvPr id="4" name="Slide Number Placeholder 3">
            <a:extLst>
              <a:ext uri="{FF2B5EF4-FFF2-40B4-BE49-F238E27FC236}">
                <a16:creationId xmlns:a16="http://schemas.microsoft.com/office/drawing/2014/main" id="{CF869119-8736-466B-9032-8B60DFB0AAAA}"/>
              </a:ext>
            </a:extLst>
          </p:cNvPr>
          <p:cNvSpPr>
            <a:spLocks noGrp="1"/>
          </p:cNvSpPr>
          <p:nvPr>
            <p:ph type="sldNum" sz="quarter" idx="4"/>
          </p:nvPr>
        </p:nvSpPr>
        <p:spPr/>
        <p:txBody>
          <a:bodyPr/>
          <a:lstStyle/>
          <a:p>
            <a:fld id="{E6C5CAE3-2803-4CEA-BBAE-03A984B1D2D5}" type="slidenum">
              <a:rPr lang="en-ZA" smtClean="0"/>
              <a:t>16</a:t>
            </a:fld>
            <a:endParaRPr lang="en-ZA"/>
          </a:p>
        </p:txBody>
      </p:sp>
      <p:sp>
        <p:nvSpPr>
          <p:cNvPr id="13" name="Content Placeholder 8">
            <a:extLst>
              <a:ext uri="{FF2B5EF4-FFF2-40B4-BE49-F238E27FC236}">
                <a16:creationId xmlns:a16="http://schemas.microsoft.com/office/drawing/2014/main" id="{C53EA9C7-E0B7-4D2C-B884-C2F4E800829B}"/>
              </a:ext>
            </a:extLst>
          </p:cNvPr>
          <p:cNvSpPr>
            <a:spLocks noGrp="1"/>
          </p:cNvSpPr>
          <p:nvPr>
            <p:ph idx="1"/>
          </p:nvPr>
        </p:nvSpPr>
        <p:spPr>
          <a:xfrm>
            <a:off x="355108" y="3835149"/>
            <a:ext cx="8478174" cy="2370341"/>
          </a:xfrm>
          <a:solidFill>
            <a:schemeClr val="bg1"/>
          </a:solidFill>
        </p:spPr>
        <p:txBody>
          <a:bodyPr/>
          <a:lstStyle/>
          <a:p>
            <a:pPr>
              <a:buClr>
                <a:schemeClr val="accent3"/>
              </a:buClr>
            </a:pPr>
            <a:r>
              <a:rPr lang="en-ZA" sz="1100" dirty="0"/>
              <a:t>Revenue and EBITDA increased by 4.9% and 124.9%, respectively</a:t>
            </a:r>
            <a:r>
              <a:rPr lang="en-US" sz="1100" dirty="0"/>
              <a:t> </a:t>
            </a:r>
          </a:p>
          <a:p>
            <a:pPr>
              <a:buClr>
                <a:schemeClr val="accent3"/>
              </a:buClr>
            </a:pPr>
            <a:r>
              <a:rPr lang="en-ZA" sz="1100" dirty="0"/>
              <a:t>The Insurance Division reported:</a:t>
            </a:r>
          </a:p>
          <a:p>
            <a:pPr lvl="1">
              <a:buClr>
                <a:schemeClr val="accent3"/>
              </a:buClr>
            </a:pPr>
            <a:r>
              <a:rPr lang="en-US" sz="1100" dirty="0"/>
              <a:t>a 23% growth in short-term insurance premiums;</a:t>
            </a:r>
          </a:p>
          <a:p>
            <a:pPr lvl="1">
              <a:buClr>
                <a:schemeClr val="accent3"/>
              </a:buClr>
            </a:pPr>
            <a:r>
              <a:rPr lang="en-US" sz="1100" dirty="0"/>
              <a:t>a 2.3% decrease in total crop insurance premium as a direct result of a 5% decrease in crop hectares insured; offset by</a:t>
            </a:r>
          </a:p>
          <a:p>
            <a:pPr lvl="1">
              <a:buClr>
                <a:schemeClr val="accent3"/>
              </a:buClr>
            </a:pPr>
            <a:r>
              <a:rPr lang="en-US" sz="1100" dirty="0"/>
              <a:t>a 28.8% increase in total tree hectares insured</a:t>
            </a:r>
          </a:p>
          <a:p>
            <a:pPr>
              <a:buClr>
                <a:schemeClr val="accent3"/>
              </a:buClr>
            </a:pPr>
            <a:r>
              <a:rPr lang="en-ZA" sz="1100" dirty="0"/>
              <a:t>The </a:t>
            </a:r>
            <a:r>
              <a:rPr lang="en-US" sz="1100" dirty="0"/>
              <a:t>Medical Insurance Portfolio continued to show remarkable growth</a:t>
            </a:r>
            <a:r>
              <a:rPr lang="en-ZA" sz="1100" dirty="0"/>
              <a:t> - </a:t>
            </a:r>
            <a:r>
              <a:rPr lang="en-US" sz="1100" dirty="0"/>
              <a:t>commission revenue grew by 76.7% as a result of an increase of 103% in members from 2,178 members (31 August 2020) to 4,423 members (31 August 2021)</a:t>
            </a:r>
          </a:p>
          <a:p>
            <a:pPr>
              <a:buClr>
                <a:schemeClr val="accent3"/>
              </a:buClr>
            </a:pPr>
            <a:r>
              <a:rPr lang="en-US" sz="1100" dirty="0"/>
              <a:t>The Credit Division reported growth of 48.9%, mainly due to higher grain plantings, higher input costs for farmers as well as increased market penetration</a:t>
            </a:r>
          </a:p>
          <a:p>
            <a:pPr>
              <a:buClr>
                <a:schemeClr val="accent3"/>
              </a:buClr>
            </a:pPr>
            <a:r>
              <a:rPr lang="en-US" sz="1100" dirty="0"/>
              <a:t>The Production Credit Book grew strongly by 24% to R543 million as at 28 February 2021 (29 February 2020: R438 million) - as at </a:t>
            </a:r>
            <a:br>
              <a:rPr lang="en-US" sz="1100" dirty="0"/>
            </a:br>
            <a:r>
              <a:rPr lang="en-US" sz="1100" dirty="0"/>
              <a:t>31 August 2021, the Production Credit Book was R318 million (31 August 2020: R214 million) as farmers were able to settle their accounts as a result of benefitting from good crop yields and high grain prices</a:t>
            </a:r>
          </a:p>
          <a:p>
            <a:pPr>
              <a:buClr>
                <a:schemeClr val="accent3"/>
              </a:buClr>
            </a:pPr>
            <a:endParaRPr lang="en-US" sz="1100" dirty="0"/>
          </a:p>
        </p:txBody>
      </p:sp>
      <p:sp>
        <p:nvSpPr>
          <p:cNvPr id="9" name="Footer Placeholder 4">
            <a:extLst>
              <a:ext uri="{FF2B5EF4-FFF2-40B4-BE49-F238E27FC236}">
                <a16:creationId xmlns:a16="http://schemas.microsoft.com/office/drawing/2014/main" id="{FB29AF66-D759-4BD6-AABA-03FF9DA8416A}"/>
              </a:ext>
            </a:extLst>
          </p:cNvPr>
          <p:cNvSpPr>
            <a:spLocks noGrp="1"/>
          </p:cNvSpPr>
          <p:nvPr>
            <p:ph type="ftr" sz="quarter" idx="11"/>
          </p:nvPr>
        </p:nvSpPr>
        <p:spPr>
          <a:xfrm>
            <a:off x="432000" y="6390000"/>
            <a:ext cx="8100000" cy="288000"/>
          </a:xfrm>
        </p:spPr>
        <p:txBody>
          <a:bodyPr/>
          <a:lstStyle/>
          <a:p>
            <a:r>
              <a:rPr lang="en-ZA"/>
              <a:t>TWK FINAL results presentation 2021</a:t>
            </a:r>
          </a:p>
        </p:txBody>
      </p:sp>
      <p:graphicFrame>
        <p:nvGraphicFramePr>
          <p:cNvPr id="10" name="Content Placeholder 13">
            <a:extLst>
              <a:ext uri="{FF2B5EF4-FFF2-40B4-BE49-F238E27FC236}">
                <a16:creationId xmlns:a16="http://schemas.microsoft.com/office/drawing/2014/main" id="{AECD440E-ACAB-4A8C-9104-083A9A4389A1}"/>
              </a:ext>
            </a:extLst>
          </p:cNvPr>
          <p:cNvGraphicFramePr>
            <a:graphicFrameLocks/>
          </p:cNvGraphicFramePr>
          <p:nvPr>
            <p:extLst>
              <p:ext uri="{D42A27DB-BD31-4B8C-83A1-F6EECF244321}">
                <p14:modId xmlns:p14="http://schemas.microsoft.com/office/powerpoint/2010/main" val="3188158823"/>
              </p:ext>
            </p:extLst>
          </p:nvPr>
        </p:nvGraphicFramePr>
        <p:xfrm>
          <a:off x="432001" y="1639220"/>
          <a:ext cx="3959999" cy="2159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3">
            <a:extLst>
              <a:ext uri="{FF2B5EF4-FFF2-40B4-BE49-F238E27FC236}">
                <a16:creationId xmlns:a16="http://schemas.microsoft.com/office/drawing/2014/main" id="{544B9A1C-1655-4C83-B9AA-66100476B130}"/>
              </a:ext>
            </a:extLst>
          </p:cNvPr>
          <p:cNvGraphicFramePr>
            <a:graphicFrameLocks/>
          </p:cNvGraphicFramePr>
          <p:nvPr>
            <p:extLst>
              <p:ext uri="{D42A27DB-BD31-4B8C-83A1-F6EECF244321}">
                <p14:modId xmlns:p14="http://schemas.microsoft.com/office/powerpoint/2010/main" val="2829094422"/>
              </p:ext>
            </p:extLst>
          </p:nvPr>
        </p:nvGraphicFramePr>
        <p:xfrm>
          <a:off x="4752000" y="1639220"/>
          <a:ext cx="3959999" cy="2159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10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25A61E-1F8D-4587-AA1E-48C71DC6525F}"/>
              </a:ext>
            </a:extLst>
          </p:cNvPr>
          <p:cNvSpPr>
            <a:spLocks noGrp="1"/>
          </p:cNvSpPr>
          <p:nvPr>
            <p:ph type="title"/>
          </p:nvPr>
        </p:nvSpPr>
        <p:spPr/>
        <p:txBody>
          <a:bodyPr/>
          <a:lstStyle/>
          <a:p>
            <a:r>
              <a:rPr lang="en-ZA"/>
              <a:t>Motors and tyres</a:t>
            </a:r>
          </a:p>
        </p:txBody>
      </p:sp>
      <p:sp>
        <p:nvSpPr>
          <p:cNvPr id="4" name="Slide Number Placeholder 3">
            <a:extLst>
              <a:ext uri="{FF2B5EF4-FFF2-40B4-BE49-F238E27FC236}">
                <a16:creationId xmlns:a16="http://schemas.microsoft.com/office/drawing/2014/main" id="{CF869119-8736-466B-9032-8B60DFB0AAAA}"/>
              </a:ext>
            </a:extLst>
          </p:cNvPr>
          <p:cNvSpPr>
            <a:spLocks noGrp="1"/>
          </p:cNvSpPr>
          <p:nvPr>
            <p:ph type="sldNum" sz="quarter" idx="4"/>
          </p:nvPr>
        </p:nvSpPr>
        <p:spPr/>
        <p:txBody>
          <a:bodyPr/>
          <a:lstStyle/>
          <a:p>
            <a:fld id="{E6C5CAE3-2803-4CEA-BBAE-03A984B1D2D5}" type="slidenum">
              <a:rPr lang="en-ZA" smtClean="0"/>
              <a:t>17</a:t>
            </a:fld>
            <a:endParaRPr lang="en-ZA"/>
          </a:p>
        </p:txBody>
      </p:sp>
      <p:sp>
        <p:nvSpPr>
          <p:cNvPr id="22" name="Content Placeholder 8">
            <a:extLst>
              <a:ext uri="{FF2B5EF4-FFF2-40B4-BE49-F238E27FC236}">
                <a16:creationId xmlns:a16="http://schemas.microsoft.com/office/drawing/2014/main" id="{F0D5C0A4-3698-40F0-8511-7689B1B2E438}"/>
              </a:ext>
            </a:extLst>
          </p:cNvPr>
          <p:cNvSpPr>
            <a:spLocks noGrp="1"/>
          </p:cNvSpPr>
          <p:nvPr>
            <p:ph idx="1"/>
          </p:nvPr>
        </p:nvSpPr>
        <p:spPr>
          <a:xfrm>
            <a:off x="432000" y="3969181"/>
            <a:ext cx="3959999" cy="2236310"/>
          </a:xfrm>
        </p:spPr>
        <p:txBody>
          <a:bodyPr/>
          <a:lstStyle/>
          <a:p>
            <a:pPr>
              <a:buClr>
                <a:schemeClr val="accent4"/>
              </a:buClr>
            </a:pPr>
            <a:r>
              <a:rPr lang="en-ZA" sz="1200"/>
              <a:t>Revenue increased by 8.3% mainly due to:</a:t>
            </a:r>
          </a:p>
          <a:p>
            <a:pPr lvl="1">
              <a:buClr>
                <a:schemeClr val="accent4"/>
              </a:buClr>
            </a:pPr>
            <a:r>
              <a:rPr lang="en-US" sz="1100"/>
              <a:t>increased vehicle sales due to the inclusion of a new dealership branch;</a:t>
            </a:r>
            <a:endParaRPr lang="en-ZA" sz="1100"/>
          </a:p>
          <a:p>
            <a:pPr lvl="1">
              <a:buClr>
                <a:schemeClr val="accent4"/>
              </a:buClr>
            </a:pPr>
            <a:r>
              <a:rPr lang="en-US" sz="1100"/>
              <a:t>16.4% increase in new </a:t>
            </a:r>
            <a:r>
              <a:rPr lang="en-US" sz="1100" err="1"/>
              <a:t>tyre</a:t>
            </a:r>
            <a:r>
              <a:rPr lang="en-US" sz="1100"/>
              <a:t> sales volumes; and </a:t>
            </a:r>
          </a:p>
          <a:p>
            <a:pPr lvl="1">
              <a:buClr>
                <a:schemeClr val="accent4"/>
              </a:buClr>
            </a:pPr>
            <a:r>
              <a:rPr lang="en-US" sz="1100"/>
              <a:t>1.3%  increase in re-treaded truck </a:t>
            </a:r>
            <a:r>
              <a:rPr lang="en-US" sz="1100" err="1"/>
              <a:t>tyre</a:t>
            </a:r>
            <a:r>
              <a:rPr lang="en-US" sz="1100"/>
              <a:t> sales volumes</a:t>
            </a:r>
          </a:p>
          <a:p>
            <a:pPr>
              <a:buClr>
                <a:schemeClr val="accent4"/>
              </a:buClr>
            </a:pPr>
            <a:r>
              <a:rPr lang="en-US" sz="1200"/>
              <a:t>Dealerships delivered:</a:t>
            </a:r>
          </a:p>
          <a:p>
            <a:pPr lvl="1">
              <a:buClr>
                <a:schemeClr val="accent4"/>
              </a:buClr>
            </a:pPr>
            <a:r>
              <a:rPr lang="en-US" sz="1100"/>
              <a:t>a 65.6% increase in new vehicle sales (incl new dealership branch); and</a:t>
            </a:r>
          </a:p>
          <a:p>
            <a:pPr lvl="1">
              <a:buClr>
                <a:schemeClr val="accent4"/>
              </a:buClr>
            </a:pPr>
            <a:r>
              <a:rPr lang="en-US" sz="1100"/>
              <a:t>a 26.6% increase in used vehicle sales </a:t>
            </a:r>
          </a:p>
          <a:p>
            <a:pPr>
              <a:buClr>
                <a:schemeClr val="accent4"/>
              </a:buClr>
            </a:pPr>
            <a:r>
              <a:rPr lang="en-US" sz="1200"/>
              <a:t>Petrol and diesel sales volumes decreased by 22.6% from 15 252 380 </a:t>
            </a:r>
            <a:r>
              <a:rPr lang="en-US" sz="1200" err="1"/>
              <a:t>litres</a:t>
            </a:r>
            <a:r>
              <a:rPr lang="en-US" sz="1200"/>
              <a:t> (2020) to 11 807 441 </a:t>
            </a:r>
            <a:r>
              <a:rPr lang="en-US" sz="1200" err="1"/>
              <a:t>litres</a:t>
            </a:r>
            <a:endParaRPr lang="en-US" sz="1200"/>
          </a:p>
        </p:txBody>
      </p:sp>
      <p:sp>
        <p:nvSpPr>
          <p:cNvPr id="23" name="Content Placeholder 8">
            <a:extLst>
              <a:ext uri="{FF2B5EF4-FFF2-40B4-BE49-F238E27FC236}">
                <a16:creationId xmlns:a16="http://schemas.microsoft.com/office/drawing/2014/main" id="{23A96390-FB26-4384-951F-08307944E74F}"/>
              </a:ext>
            </a:extLst>
          </p:cNvPr>
          <p:cNvSpPr txBox="1">
            <a:spLocks/>
          </p:cNvSpPr>
          <p:nvPr/>
        </p:nvSpPr>
        <p:spPr>
          <a:xfrm>
            <a:off x="4751999" y="3969181"/>
            <a:ext cx="3960000" cy="1872000"/>
          </a:xfrm>
          <a:prstGeom prst="rect">
            <a:avLst/>
          </a:prstGeom>
        </p:spPr>
        <p:txBody>
          <a:bodyPr vert="horz" lIns="0" tIns="0" rIns="0" bIns="0" rtlCol="0" anchor="t" anchorCtr="0">
            <a:noAutofit/>
          </a:bodyPr>
          <a:lstStyle>
            <a:lvl1pPr marL="216000" indent="-2160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0000"/>
              </a:lnSpc>
              <a:spcBef>
                <a:spcPts val="400"/>
              </a:spcBef>
              <a:buFont typeface="Arial" panose="020B0604020202020204" pitchFamily="34" charset="0"/>
              <a:buChar char="»"/>
              <a:defRPr sz="1300" kern="1200">
                <a:solidFill>
                  <a:schemeClr val="tx1"/>
                </a:solidFill>
                <a:latin typeface="+mn-lt"/>
                <a:ea typeface="+mn-ea"/>
                <a:cs typeface="+mn-cs"/>
              </a:defRPr>
            </a:lvl2pPr>
            <a:lvl3pPr marL="540000" indent="-180000" algn="l" defTabSz="914400" rtl="0" eaLnBrk="1" latinLnBrk="0" hangingPunct="1">
              <a:lnSpc>
                <a:spcPct val="90000"/>
              </a:lnSpc>
              <a:spcBef>
                <a:spcPts val="400"/>
              </a:spcBef>
              <a:buFont typeface="Arial Black" panose="020B0A04020102020204" pitchFamily="34" charset="0"/>
              <a:buChar char="─"/>
              <a:defRPr sz="1300" kern="1200">
                <a:solidFill>
                  <a:schemeClr val="tx1"/>
                </a:solidFill>
                <a:latin typeface="+mn-lt"/>
                <a:ea typeface="+mn-ea"/>
                <a:cs typeface="+mn-cs"/>
              </a:defRPr>
            </a:lvl3pPr>
            <a:lvl4pPr marL="684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4pPr>
            <a:lvl5pPr marL="828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en-ZA" sz="1200"/>
              <a:t>EBITDA decreased by 25.8% mainly as a result of the loss-making Filling Station division</a:t>
            </a:r>
          </a:p>
          <a:p>
            <a:pPr>
              <a:buClr>
                <a:schemeClr val="accent4"/>
              </a:buClr>
            </a:pPr>
            <a:r>
              <a:rPr lang="en-ZA" sz="1200"/>
              <a:t>EBITDA margin declined to 2.3% (2020: 3.3%)</a:t>
            </a:r>
          </a:p>
          <a:p>
            <a:pPr>
              <a:buClr>
                <a:schemeClr val="accent4"/>
              </a:buClr>
            </a:pPr>
            <a:r>
              <a:rPr lang="en-US" sz="1200"/>
              <a:t>A decision was taken to close loss-making businesses during the year</a:t>
            </a:r>
          </a:p>
          <a:p>
            <a:pPr>
              <a:buClr>
                <a:schemeClr val="accent4"/>
              </a:buClr>
            </a:pPr>
            <a:r>
              <a:rPr lang="en-US" sz="1100"/>
              <a:t>Sold Silo Panel Beaters</a:t>
            </a:r>
          </a:p>
        </p:txBody>
      </p:sp>
      <p:sp>
        <p:nvSpPr>
          <p:cNvPr id="11" name="Footer Placeholder 4">
            <a:extLst>
              <a:ext uri="{FF2B5EF4-FFF2-40B4-BE49-F238E27FC236}">
                <a16:creationId xmlns:a16="http://schemas.microsoft.com/office/drawing/2014/main" id="{78DCC5DE-45E7-4FBE-9C40-B473CB8EDAC9}"/>
              </a:ext>
            </a:extLst>
          </p:cNvPr>
          <p:cNvSpPr>
            <a:spLocks noGrp="1"/>
          </p:cNvSpPr>
          <p:nvPr>
            <p:ph type="ftr" sz="quarter" idx="11"/>
          </p:nvPr>
        </p:nvSpPr>
        <p:spPr>
          <a:xfrm>
            <a:off x="432000" y="6390000"/>
            <a:ext cx="8100000" cy="288000"/>
          </a:xfrm>
        </p:spPr>
        <p:txBody>
          <a:bodyPr/>
          <a:lstStyle/>
          <a:p>
            <a:r>
              <a:rPr lang="en-ZA"/>
              <a:t>TWK FINAL results presentation 2021</a:t>
            </a:r>
          </a:p>
        </p:txBody>
      </p:sp>
      <p:graphicFrame>
        <p:nvGraphicFramePr>
          <p:cNvPr id="9" name="Content Placeholder 13">
            <a:extLst>
              <a:ext uri="{FF2B5EF4-FFF2-40B4-BE49-F238E27FC236}">
                <a16:creationId xmlns:a16="http://schemas.microsoft.com/office/drawing/2014/main" id="{95BFD663-245A-4F9C-84A1-4F024CEFD7AF}"/>
              </a:ext>
            </a:extLst>
          </p:cNvPr>
          <p:cNvGraphicFramePr>
            <a:graphicFrameLocks/>
          </p:cNvGraphicFramePr>
          <p:nvPr>
            <p:extLst>
              <p:ext uri="{D42A27DB-BD31-4B8C-83A1-F6EECF244321}">
                <p14:modId xmlns:p14="http://schemas.microsoft.com/office/powerpoint/2010/main" val="363692229"/>
              </p:ext>
            </p:extLst>
          </p:nvPr>
        </p:nvGraphicFramePr>
        <p:xfrm>
          <a:off x="432001" y="1665854"/>
          <a:ext cx="3959999" cy="2159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13">
            <a:extLst>
              <a:ext uri="{FF2B5EF4-FFF2-40B4-BE49-F238E27FC236}">
                <a16:creationId xmlns:a16="http://schemas.microsoft.com/office/drawing/2014/main" id="{7661A9F6-7D89-45A6-B863-20DB7A0C6CF7}"/>
              </a:ext>
            </a:extLst>
          </p:cNvPr>
          <p:cNvGraphicFramePr>
            <a:graphicFrameLocks/>
          </p:cNvGraphicFramePr>
          <p:nvPr>
            <p:extLst>
              <p:ext uri="{D42A27DB-BD31-4B8C-83A1-F6EECF244321}">
                <p14:modId xmlns:p14="http://schemas.microsoft.com/office/powerpoint/2010/main" val="511541112"/>
              </p:ext>
            </p:extLst>
          </p:nvPr>
        </p:nvGraphicFramePr>
        <p:xfrm>
          <a:off x="4752000" y="1665854"/>
          <a:ext cx="3959999" cy="2159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661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C72F-33B4-4C2A-9991-9336F108DB6F}"/>
              </a:ext>
            </a:extLst>
          </p:cNvPr>
          <p:cNvSpPr>
            <a:spLocks noGrp="1"/>
          </p:cNvSpPr>
          <p:nvPr>
            <p:ph type="title"/>
          </p:nvPr>
        </p:nvSpPr>
        <p:spPr/>
        <p:txBody>
          <a:bodyPr/>
          <a:lstStyle/>
          <a:p>
            <a:r>
              <a:rPr lang="en-ZA"/>
              <a:t>RENEWABLE ENERGY</a:t>
            </a:r>
          </a:p>
        </p:txBody>
      </p:sp>
      <p:sp>
        <p:nvSpPr>
          <p:cNvPr id="3" name="Footer Placeholder 2">
            <a:extLst>
              <a:ext uri="{FF2B5EF4-FFF2-40B4-BE49-F238E27FC236}">
                <a16:creationId xmlns:a16="http://schemas.microsoft.com/office/drawing/2014/main" id="{CA323BB8-23E8-474D-A3BC-E1E7A7BA183E}"/>
              </a:ext>
            </a:extLst>
          </p:cNvPr>
          <p:cNvSpPr>
            <a:spLocks noGrp="1"/>
          </p:cNvSpPr>
          <p:nvPr>
            <p:ph type="ftr" sz="quarter" idx="11"/>
          </p:nvPr>
        </p:nvSpPr>
        <p:spPr/>
        <p:txBody>
          <a:bodyPr/>
          <a:lstStyle/>
          <a:p>
            <a:r>
              <a:rPr lang="en-ZA"/>
              <a:t>TWK FINAL results presentation 2021</a:t>
            </a:r>
          </a:p>
        </p:txBody>
      </p:sp>
      <p:sp>
        <p:nvSpPr>
          <p:cNvPr id="5" name="Slide Number Placeholder 4">
            <a:extLst>
              <a:ext uri="{FF2B5EF4-FFF2-40B4-BE49-F238E27FC236}">
                <a16:creationId xmlns:a16="http://schemas.microsoft.com/office/drawing/2014/main" id="{1F37D119-CCB2-4A81-939C-C2DFC22C0F6A}"/>
              </a:ext>
            </a:extLst>
          </p:cNvPr>
          <p:cNvSpPr>
            <a:spLocks noGrp="1"/>
          </p:cNvSpPr>
          <p:nvPr>
            <p:ph type="sldNum" sz="quarter" idx="4"/>
          </p:nvPr>
        </p:nvSpPr>
        <p:spPr/>
        <p:txBody>
          <a:bodyPr/>
          <a:lstStyle/>
          <a:p>
            <a:fld id="{E6C5CAE3-2803-4CEA-BBAE-03A984B1D2D5}" type="slidenum">
              <a:rPr lang="en-ZA" smtClean="0"/>
              <a:pPr/>
              <a:t>18</a:t>
            </a:fld>
            <a:endParaRPr lang="en-ZA"/>
          </a:p>
        </p:txBody>
      </p:sp>
      <p:sp>
        <p:nvSpPr>
          <p:cNvPr id="8" name="Content Placeholder 8">
            <a:extLst>
              <a:ext uri="{FF2B5EF4-FFF2-40B4-BE49-F238E27FC236}">
                <a16:creationId xmlns:a16="http://schemas.microsoft.com/office/drawing/2014/main" id="{A353E665-6C80-4C3C-8C2E-788596AD11A5}"/>
              </a:ext>
            </a:extLst>
          </p:cNvPr>
          <p:cNvSpPr txBox="1">
            <a:spLocks/>
          </p:cNvSpPr>
          <p:nvPr/>
        </p:nvSpPr>
        <p:spPr>
          <a:xfrm>
            <a:off x="409596" y="4034555"/>
            <a:ext cx="8392404" cy="2159471"/>
          </a:xfrm>
          <a:prstGeom prst="rect">
            <a:avLst/>
          </a:prstGeom>
          <a:solidFill>
            <a:schemeClr val="bg1"/>
          </a:solidFill>
        </p:spPr>
        <p:txBody>
          <a:bodyPr vert="horz" lIns="0" tIns="0" rIns="0" bIns="0" rtlCol="0" anchor="t" anchorCtr="0">
            <a:noAutofit/>
          </a:bodyPr>
          <a:lstStyle>
            <a:lvl1pPr marL="216000" indent="-2160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0000"/>
              </a:lnSpc>
              <a:spcBef>
                <a:spcPts val="400"/>
              </a:spcBef>
              <a:buFont typeface="Arial" panose="020B0604020202020204" pitchFamily="34" charset="0"/>
              <a:buChar char="»"/>
              <a:defRPr sz="1300" kern="1200">
                <a:solidFill>
                  <a:schemeClr val="tx1"/>
                </a:solidFill>
                <a:latin typeface="+mn-lt"/>
                <a:ea typeface="+mn-ea"/>
                <a:cs typeface="+mn-cs"/>
              </a:defRPr>
            </a:lvl2pPr>
            <a:lvl3pPr marL="540000" indent="-180000" algn="l" defTabSz="914400" rtl="0" eaLnBrk="1" latinLnBrk="0" hangingPunct="1">
              <a:lnSpc>
                <a:spcPct val="90000"/>
              </a:lnSpc>
              <a:spcBef>
                <a:spcPts val="400"/>
              </a:spcBef>
              <a:buFont typeface="Arial Black" panose="020B0A04020102020204" pitchFamily="34" charset="0"/>
              <a:buChar char="─"/>
              <a:defRPr sz="1300" kern="1200">
                <a:solidFill>
                  <a:schemeClr val="tx1"/>
                </a:solidFill>
                <a:latin typeface="+mn-lt"/>
                <a:ea typeface="+mn-ea"/>
                <a:cs typeface="+mn-cs"/>
              </a:defRPr>
            </a:lvl3pPr>
            <a:lvl4pPr marL="684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4pPr>
            <a:lvl5pPr marL="828000" indent="-144000" algn="l" defTabSz="914400" rtl="0" eaLnBrk="1" latinLnBrk="0" hangingPunct="1">
              <a:lnSpc>
                <a:spcPct val="90000"/>
              </a:lnSpc>
              <a:spcBef>
                <a:spcPts val="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US" sz="1200" dirty="0"/>
              <a:t>TWK’s strategy is to invest in renewable energy</a:t>
            </a:r>
          </a:p>
          <a:p>
            <a:pPr>
              <a:buClr>
                <a:srgbClr val="0070C0"/>
              </a:buClr>
            </a:pPr>
            <a:r>
              <a:rPr lang="en-US" sz="1200" dirty="0" err="1"/>
              <a:t>Roofspace</a:t>
            </a:r>
            <a:r>
              <a:rPr lang="en-US" sz="1200" dirty="0"/>
              <a:t> Rental Group (</a:t>
            </a:r>
            <a:r>
              <a:rPr lang="en-US" sz="1200" dirty="0" err="1"/>
              <a:t>Roofspace</a:t>
            </a:r>
            <a:r>
              <a:rPr lang="en-US" sz="1200" dirty="0"/>
              <a:t>), registered in South Africa and eSwatini, is an energy savings initiatives company that </a:t>
            </a:r>
            <a:r>
              <a:rPr lang="en-US" sz="1200" dirty="0" err="1"/>
              <a:t>endeavours</a:t>
            </a:r>
            <a:r>
              <a:rPr lang="en-US" sz="1200" dirty="0"/>
              <a:t> to reduce the electricity supply risk to its corporate clients by providing solar energy</a:t>
            </a:r>
          </a:p>
          <a:p>
            <a:pPr>
              <a:buClr>
                <a:srgbClr val="0070C0"/>
              </a:buClr>
            </a:pPr>
            <a:r>
              <a:rPr lang="en-US" sz="1200" dirty="0"/>
              <a:t>Signed lease contracts with four malls during the year </a:t>
            </a:r>
          </a:p>
          <a:p>
            <a:pPr>
              <a:buClr>
                <a:srgbClr val="0070C0"/>
              </a:buClr>
            </a:pPr>
            <a:r>
              <a:rPr lang="en-US" sz="1200" dirty="0"/>
              <a:t>Approved the lease agreements for nine additional malls</a:t>
            </a:r>
          </a:p>
          <a:p>
            <a:pPr>
              <a:buClr>
                <a:srgbClr val="0070C0"/>
              </a:buClr>
            </a:pPr>
            <a:r>
              <a:rPr lang="en-US" sz="1200" dirty="0" err="1"/>
              <a:t>Roofspace</a:t>
            </a:r>
            <a:r>
              <a:rPr lang="en-US" sz="1200" dirty="0"/>
              <a:t> has also entered into sole supplier agreements with two large property retailers</a:t>
            </a:r>
          </a:p>
          <a:p>
            <a:pPr>
              <a:buClr>
                <a:srgbClr val="0070C0"/>
              </a:buClr>
            </a:pPr>
            <a:r>
              <a:rPr lang="en-US" sz="1200" dirty="0"/>
              <a:t>From an environmental perspective, the 11,4 Megawatts of Solar Projects at the initial 13 shopping </a:t>
            </a:r>
            <a:r>
              <a:rPr lang="en-US" sz="1200" dirty="0" err="1"/>
              <a:t>centres</a:t>
            </a:r>
            <a:r>
              <a:rPr lang="en-US" sz="1200" dirty="0"/>
              <a:t> will offset approximately 19 000 tons of carbon emissions (CO2e) per annum in the first year of operation</a:t>
            </a:r>
          </a:p>
          <a:p>
            <a:pPr>
              <a:buClr>
                <a:srgbClr val="0070C0"/>
              </a:buClr>
            </a:pPr>
            <a:r>
              <a:rPr lang="en-US" sz="1200" dirty="0"/>
              <a:t>EBITDA margin is 19.7%</a:t>
            </a:r>
            <a:endParaRPr lang="en-ZA" sz="1200" dirty="0"/>
          </a:p>
        </p:txBody>
      </p:sp>
      <p:graphicFrame>
        <p:nvGraphicFramePr>
          <p:cNvPr id="10" name="Content Placeholder 13">
            <a:extLst>
              <a:ext uri="{FF2B5EF4-FFF2-40B4-BE49-F238E27FC236}">
                <a16:creationId xmlns:a16="http://schemas.microsoft.com/office/drawing/2014/main" id="{392C128C-CC3A-4BBB-8570-2BEC07F015A4}"/>
              </a:ext>
            </a:extLst>
          </p:cNvPr>
          <p:cNvGraphicFramePr>
            <a:graphicFrameLocks/>
          </p:cNvGraphicFramePr>
          <p:nvPr>
            <p:extLst>
              <p:ext uri="{D42A27DB-BD31-4B8C-83A1-F6EECF244321}">
                <p14:modId xmlns:p14="http://schemas.microsoft.com/office/powerpoint/2010/main" val="2544069151"/>
              </p:ext>
            </p:extLst>
          </p:nvPr>
        </p:nvGraphicFramePr>
        <p:xfrm>
          <a:off x="432001" y="1597199"/>
          <a:ext cx="3959999" cy="2159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3">
            <a:extLst>
              <a:ext uri="{FF2B5EF4-FFF2-40B4-BE49-F238E27FC236}">
                <a16:creationId xmlns:a16="http://schemas.microsoft.com/office/drawing/2014/main" id="{830D284E-DBFB-4B10-B132-36E14BAD2744}"/>
              </a:ext>
            </a:extLst>
          </p:cNvPr>
          <p:cNvGraphicFramePr>
            <a:graphicFrameLocks/>
          </p:cNvGraphicFramePr>
          <p:nvPr>
            <p:extLst>
              <p:ext uri="{D42A27DB-BD31-4B8C-83A1-F6EECF244321}">
                <p14:modId xmlns:p14="http://schemas.microsoft.com/office/powerpoint/2010/main" val="989065909"/>
              </p:ext>
            </p:extLst>
          </p:nvPr>
        </p:nvGraphicFramePr>
        <p:xfrm>
          <a:off x="4752000" y="1597198"/>
          <a:ext cx="3959999" cy="2159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85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5B81D3-A4DD-4C14-A094-96C5F12B4C33}"/>
              </a:ext>
            </a:extLst>
          </p:cNvPr>
          <p:cNvSpPr>
            <a:spLocks noGrp="1"/>
          </p:cNvSpPr>
          <p:nvPr>
            <p:ph type="title"/>
          </p:nvPr>
        </p:nvSpPr>
        <p:spPr/>
        <p:txBody>
          <a:bodyPr/>
          <a:lstStyle/>
          <a:p>
            <a:r>
              <a:rPr lang="en-ZA"/>
              <a:t>Disclaimer</a:t>
            </a:r>
          </a:p>
        </p:txBody>
      </p:sp>
      <p:sp>
        <p:nvSpPr>
          <p:cNvPr id="3" name="Slide Number Placeholder 2">
            <a:extLst>
              <a:ext uri="{FF2B5EF4-FFF2-40B4-BE49-F238E27FC236}">
                <a16:creationId xmlns:a16="http://schemas.microsoft.com/office/drawing/2014/main" id="{17D7D491-CA1A-4F50-BC4D-6D88D7860877}"/>
              </a:ext>
            </a:extLst>
          </p:cNvPr>
          <p:cNvSpPr>
            <a:spLocks noGrp="1"/>
          </p:cNvSpPr>
          <p:nvPr>
            <p:ph type="sldNum" sz="quarter" idx="12"/>
          </p:nvPr>
        </p:nvSpPr>
        <p:spPr>
          <a:xfrm>
            <a:off x="8658000" y="6390000"/>
            <a:ext cx="288000" cy="288000"/>
          </a:xfrm>
        </p:spPr>
        <p:txBody>
          <a:bodyPr/>
          <a:lstStyle/>
          <a:p>
            <a:fld id="{E6C5CAE3-2803-4CEA-BBAE-03A984B1D2D5}" type="slidenum">
              <a:rPr lang="en-ZA" smtClean="0"/>
              <a:pPr/>
              <a:t>1</a:t>
            </a:fld>
            <a:endParaRPr lang="en-ZA"/>
          </a:p>
        </p:txBody>
      </p:sp>
      <p:sp>
        <p:nvSpPr>
          <p:cNvPr id="9" name="Content Placeholder 22">
            <a:extLst>
              <a:ext uri="{FF2B5EF4-FFF2-40B4-BE49-F238E27FC236}">
                <a16:creationId xmlns:a16="http://schemas.microsoft.com/office/drawing/2014/main" id="{A14386C8-0EE7-4DFC-A19E-A5A33E203A79}"/>
              </a:ext>
            </a:extLst>
          </p:cNvPr>
          <p:cNvSpPr>
            <a:spLocks noGrp="1"/>
          </p:cNvSpPr>
          <p:nvPr>
            <p:ph idx="1"/>
          </p:nvPr>
        </p:nvSpPr>
        <p:spPr>
          <a:xfrm>
            <a:off x="342000" y="1373828"/>
            <a:ext cx="8280000" cy="4752000"/>
          </a:xfrm>
        </p:spPr>
        <p:txBody>
          <a:bodyPr/>
          <a:lstStyle/>
          <a:p>
            <a:pPr marL="0" indent="0">
              <a:lnSpc>
                <a:spcPct val="150000"/>
              </a:lnSpc>
              <a:buNone/>
            </a:pPr>
            <a:r>
              <a:rPr lang="en-US" sz="1400"/>
              <a:t>This presentation may contain certain "forward-looking statements" regarding beliefs or expectations of TWK Investments Limited (TWK), its directors and other members of its senior management about TWK’s financial condition, results of operations, cash flow, strategy and business and the transactions described in this presentation. Forward-looking statements include statements concerning plans, objectives, goals, strategies, future events or performance, and underlying assumptions and other statements, which are other than statements of historical facts. The words "believe", "expect", "anticipate", "intend", "estimate", "forecast", "project", "will", "may", "should" and similar expressions identify forward-looking statements but are not the exclusive means of identifying such statements. Such forward-looking statements are not a guarantee of future performance. Rather, they are based on current views and assumptions and involve known and unknown risks, uncertainties and other factors, many of which are outside the control of TWK and are difficult to predict, that may cause the actual results, performance, achievements or developments of TWK or the industry in which it operates to differ materially from any future results, performance, achievements or developments expressed by or implied from the forward-looking statements. Each member of TWK expressly disclaims any obligation or undertaking to provide or disseminate any updates or revisions to any forward-looking statements contained in this presentation.</a:t>
            </a:r>
          </a:p>
          <a:p>
            <a:pPr marL="0" indent="0">
              <a:lnSpc>
                <a:spcPct val="150000"/>
              </a:lnSpc>
              <a:buNone/>
            </a:pPr>
            <a:endParaRPr lang="en-US" sz="1200"/>
          </a:p>
        </p:txBody>
      </p:sp>
      <p:sp>
        <p:nvSpPr>
          <p:cNvPr id="7" name="Footer Placeholder 4">
            <a:extLst>
              <a:ext uri="{FF2B5EF4-FFF2-40B4-BE49-F238E27FC236}">
                <a16:creationId xmlns:a16="http://schemas.microsoft.com/office/drawing/2014/main" id="{28C539E9-783F-4168-BC70-F4A6DAD4C98A}"/>
              </a:ext>
            </a:extLst>
          </p:cNvPr>
          <p:cNvSpPr>
            <a:spLocks noGrp="1"/>
          </p:cNvSpPr>
          <p:nvPr>
            <p:ph type="ftr" sz="quarter" idx="11"/>
          </p:nvPr>
        </p:nvSpPr>
        <p:spPr>
          <a:xfrm>
            <a:off x="432000" y="6390000"/>
            <a:ext cx="8100000" cy="288000"/>
          </a:xfrm>
        </p:spPr>
        <p:txBody>
          <a:bodyPr/>
          <a:lstStyle/>
          <a:p>
            <a:r>
              <a:rPr lang="en-ZA"/>
              <a:t>TWK FINAL results presentation 2021</a:t>
            </a:r>
          </a:p>
        </p:txBody>
      </p:sp>
    </p:spTree>
    <p:extLst>
      <p:ext uri="{BB962C8B-B14F-4D97-AF65-F5344CB8AC3E}">
        <p14:creationId xmlns:p14="http://schemas.microsoft.com/office/powerpoint/2010/main" val="736744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D5987-98DB-40DD-8C3B-10857841DFD9}"/>
              </a:ext>
            </a:extLst>
          </p:cNvPr>
          <p:cNvSpPr>
            <a:spLocks noGrp="1"/>
          </p:cNvSpPr>
          <p:nvPr>
            <p:ph type="ctrTitle"/>
          </p:nvPr>
        </p:nvSpPr>
        <p:spPr/>
        <p:txBody>
          <a:bodyPr/>
          <a:lstStyle/>
          <a:p>
            <a:r>
              <a:rPr lang="en-ZA"/>
              <a:t>Outlook</a:t>
            </a:r>
          </a:p>
        </p:txBody>
      </p:sp>
      <p:sp>
        <p:nvSpPr>
          <p:cNvPr id="7" name="Slide Number Placeholder 6">
            <a:extLst>
              <a:ext uri="{FF2B5EF4-FFF2-40B4-BE49-F238E27FC236}">
                <a16:creationId xmlns:a16="http://schemas.microsoft.com/office/drawing/2014/main" id="{BFD71D7E-4248-404C-8B73-814FD55FE2BE}"/>
              </a:ext>
            </a:extLst>
          </p:cNvPr>
          <p:cNvSpPr>
            <a:spLocks noGrp="1"/>
          </p:cNvSpPr>
          <p:nvPr>
            <p:ph type="sldNum" sz="quarter" idx="4"/>
          </p:nvPr>
        </p:nvSpPr>
        <p:spPr/>
        <p:txBody>
          <a:bodyPr/>
          <a:lstStyle/>
          <a:p>
            <a:fld id="{E6C5CAE3-2803-4CEA-BBAE-03A984B1D2D5}" type="slidenum">
              <a:rPr lang="en-ZA" smtClean="0"/>
              <a:pPr/>
              <a:t>19</a:t>
            </a:fld>
            <a:endParaRPr lang="en-ZA"/>
          </a:p>
        </p:txBody>
      </p:sp>
      <p:sp>
        <p:nvSpPr>
          <p:cNvPr id="5" name="Subtitle 4">
            <a:extLst>
              <a:ext uri="{FF2B5EF4-FFF2-40B4-BE49-F238E27FC236}">
                <a16:creationId xmlns:a16="http://schemas.microsoft.com/office/drawing/2014/main" id="{670E039B-030E-4D21-9ABC-077588A6F8C9}"/>
              </a:ext>
            </a:extLst>
          </p:cNvPr>
          <p:cNvSpPr>
            <a:spLocks noGrp="1"/>
          </p:cNvSpPr>
          <p:nvPr>
            <p:ph type="subTitle" idx="1"/>
          </p:nvPr>
        </p:nvSpPr>
        <p:spPr/>
        <p:txBody>
          <a:bodyPr/>
          <a:lstStyle/>
          <a:p>
            <a:r>
              <a:rPr lang="en-ZA"/>
              <a:t>03</a:t>
            </a:r>
          </a:p>
        </p:txBody>
      </p:sp>
      <p:sp>
        <p:nvSpPr>
          <p:cNvPr id="8" name="Footer Placeholder 5">
            <a:extLst>
              <a:ext uri="{FF2B5EF4-FFF2-40B4-BE49-F238E27FC236}">
                <a16:creationId xmlns:a16="http://schemas.microsoft.com/office/drawing/2014/main" id="{EEF7F460-EE63-4079-9ECF-3E5BF4D81B53}"/>
              </a:ext>
            </a:extLst>
          </p:cNvPr>
          <p:cNvSpPr>
            <a:spLocks noGrp="1"/>
          </p:cNvSpPr>
          <p:nvPr>
            <p:ph type="ftr" sz="quarter" idx="3"/>
          </p:nvPr>
        </p:nvSpPr>
        <p:spPr>
          <a:xfrm>
            <a:off x="432000" y="6390000"/>
            <a:ext cx="4248000" cy="288000"/>
          </a:xfrm>
        </p:spPr>
        <p:txBody>
          <a:bodyPr/>
          <a:lstStyle/>
          <a:p>
            <a:r>
              <a:rPr lang="en-ZA"/>
              <a:t>TWK FINAL results presentation 2021</a:t>
            </a:r>
          </a:p>
        </p:txBody>
      </p:sp>
    </p:spTree>
    <p:extLst>
      <p:ext uri="{BB962C8B-B14F-4D97-AF65-F5344CB8AC3E}">
        <p14:creationId xmlns:p14="http://schemas.microsoft.com/office/powerpoint/2010/main" val="2467442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5B81D3-A4DD-4C14-A094-96C5F12B4C33}"/>
              </a:ext>
            </a:extLst>
          </p:cNvPr>
          <p:cNvSpPr>
            <a:spLocks noGrp="1"/>
          </p:cNvSpPr>
          <p:nvPr>
            <p:ph type="title"/>
          </p:nvPr>
        </p:nvSpPr>
        <p:spPr/>
        <p:txBody>
          <a:bodyPr/>
          <a:lstStyle/>
          <a:p>
            <a:r>
              <a:rPr lang="en-ZA"/>
              <a:t>OUTLOOK</a:t>
            </a:r>
          </a:p>
        </p:txBody>
      </p:sp>
      <p:sp>
        <p:nvSpPr>
          <p:cNvPr id="7" name="Content Placeholder 6">
            <a:extLst>
              <a:ext uri="{FF2B5EF4-FFF2-40B4-BE49-F238E27FC236}">
                <a16:creationId xmlns:a16="http://schemas.microsoft.com/office/drawing/2014/main" id="{B80764DF-5A3F-4DED-8357-C04BAF3977EC}"/>
              </a:ext>
            </a:extLst>
          </p:cNvPr>
          <p:cNvSpPr>
            <a:spLocks noGrp="1"/>
          </p:cNvSpPr>
          <p:nvPr>
            <p:ph idx="1"/>
          </p:nvPr>
        </p:nvSpPr>
        <p:spPr>
          <a:xfrm>
            <a:off x="432000" y="1654629"/>
            <a:ext cx="8280000" cy="4484914"/>
          </a:xfrm>
        </p:spPr>
        <p:txBody>
          <a:bodyPr/>
          <a:lstStyle/>
          <a:p>
            <a:pPr>
              <a:spcBef>
                <a:spcPts val="1200"/>
              </a:spcBef>
              <a:spcAft>
                <a:spcPts val="1200"/>
              </a:spcAft>
            </a:pPr>
            <a:r>
              <a:rPr lang="en-US" sz="1800"/>
              <a:t>TWK remains optimistic about the outlook for agriculture in South Africa </a:t>
            </a:r>
          </a:p>
          <a:p>
            <a:pPr>
              <a:spcBef>
                <a:spcPts val="1200"/>
              </a:spcBef>
              <a:spcAft>
                <a:spcPts val="1200"/>
              </a:spcAft>
            </a:pPr>
            <a:r>
              <a:rPr lang="en-US" sz="1800"/>
              <a:t>The view of management is that the financial year ending 31 August 2022, should market conditions remain stable or improve, should outperform the 2021-year’s results</a:t>
            </a:r>
          </a:p>
          <a:p>
            <a:pPr>
              <a:spcBef>
                <a:spcPts val="1200"/>
              </a:spcBef>
              <a:spcAft>
                <a:spcPts val="1200"/>
              </a:spcAft>
            </a:pPr>
            <a:r>
              <a:rPr lang="en-US" sz="1800"/>
              <a:t>TWK remains well positioned for growth, with a focus on projects across all segments with expansions, acquisitions, mergers and strategic alliances </a:t>
            </a:r>
          </a:p>
          <a:p>
            <a:pPr>
              <a:spcBef>
                <a:spcPts val="1200"/>
              </a:spcBef>
              <a:spcAft>
                <a:spcPts val="1200"/>
              </a:spcAft>
            </a:pPr>
            <a:r>
              <a:rPr lang="en-US" sz="1800"/>
              <a:t>We will continue our efforts to </a:t>
            </a:r>
            <a:r>
              <a:rPr lang="en-US" sz="1800" err="1"/>
              <a:t>optimise</a:t>
            </a:r>
            <a:r>
              <a:rPr lang="en-US" sz="1800"/>
              <a:t> existing offerings</a:t>
            </a:r>
          </a:p>
          <a:p>
            <a:pPr>
              <a:spcBef>
                <a:spcPts val="1200"/>
              </a:spcBef>
              <a:spcAft>
                <a:spcPts val="1200"/>
              </a:spcAft>
            </a:pPr>
            <a:r>
              <a:rPr lang="en-US" sz="1800"/>
              <a:t>Strategic outcomes are evaluated annually</a:t>
            </a:r>
          </a:p>
          <a:p>
            <a:pPr>
              <a:spcBef>
                <a:spcPts val="1200"/>
              </a:spcBef>
              <a:spcAft>
                <a:spcPts val="1200"/>
              </a:spcAft>
            </a:pPr>
            <a:r>
              <a:rPr lang="en-US" sz="1800"/>
              <a:t>TWK remains focused on delivering the Company’s strategic intent of growing profitability</a:t>
            </a:r>
          </a:p>
        </p:txBody>
      </p:sp>
      <p:sp>
        <p:nvSpPr>
          <p:cNvPr id="3" name="Slide Number Placeholder 2">
            <a:extLst>
              <a:ext uri="{FF2B5EF4-FFF2-40B4-BE49-F238E27FC236}">
                <a16:creationId xmlns:a16="http://schemas.microsoft.com/office/drawing/2014/main" id="{17D7D491-CA1A-4F50-BC4D-6D88D7860877}"/>
              </a:ext>
            </a:extLst>
          </p:cNvPr>
          <p:cNvSpPr>
            <a:spLocks noGrp="1"/>
          </p:cNvSpPr>
          <p:nvPr>
            <p:ph type="sldNum" sz="quarter" idx="4"/>
          </p:nvPr>
        </p:nvSpPr>
        <p:spPr/>
        <p:txBody>
          <a:bodyPr/>
          <a:lstStyle/>
          <a:p>
            <a:fld id="{E6C5CAE3-2803-4CEA-BBAE-03A984B1D2D5}" type="slidenum">
              <a:rPr lang="en-ZA" smtClean="0"/>
              <a:pPr/>
              <a:t>20</a:t>
            </a:fld>
            <a:endParaRPr lang="en-ZA"/>
          </a:p>
        </p:txBody>
      </p:sp>
      <p:sp>
        <p:nvSpPr>
          <p:cNvPr id="8" name="Footer Placeholder 4">
            <a:extLst>
              <a:ext uri="{FF2B5EF4-FFF2-40B4-BE49-F238E27FC236}">
                <a16:creationId xmlns:a16="http://schemas.microsoft.com/office/drawing/2014/main" id="{C21C7DB6-6A1D-4196-B3AB-9FFEA45F2F59}"/>
              </a:ext>
            </a:extLst>
          </p:cNvPr>
          <p:cNvSpPr>
            <a:spLocks noGrp="1"/>
          </p:cNvSpPr>
          <p:nvPr>
            <p:ph type="ftr" sz="quarter" idx="11"/>
          </p:nvPr>
        </p:nvSpPr>
        <p:spPr>
          <a:xfrm>
            <a:off x="432000" y="6390000"/>
            <a:ext cx="8100000" cy="288000"/>
          </a:xfrm>
        </p:spPr>
        <p:txBody>
          <a:bodyPr/>
          <a:lstStyle/>
          <a:p>
            <a:r>
              <a:rPr lang="en-ZA"/>
              <a:t>TWK FINAL results presentation 2021</a:t>
            </a:r>
          </a:p>
        </p:txBody>
      </p:sp>
    </p:spTree>
    <p:extLst>
      <p:ext uri="{BB962C8B-B14F-4D97-AF65-F5344CB8AC3E}">
        <p14:creationId xmlns:p14="http://schemas.microsoft.com/office/powerpoint/2010/main" val="321207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6D0242-C5BC-4819-829B-4189CBE35E20}"/>
              </a:ext>
            </a:extLst>
          </p:cNvPr>
          <p:cNvSpPr>
            <a:spLocks noGrp="1"/>
          </p:cNvSpPr>
          <p:nvPr>
            <p:ph type="title"/>
          </p:nvPr>
        </p:nvSpPr>
        <p:spPr/>
        <p:txBody>
          <a:bodyPr/>
          <a:lstStyle/>
          <a:p>
            <a:r>
              <a:rPr lang="en-ZA"/>
              <a:t>Thank you</a:t>
            </a:r>
          </a:p>
        </p:txBody>
      </p:sp>
      <p:sp>
        <p:nvSpPr>
          <p:cNvPr id="8" name="Text Placeholder 7">
            <a:extLst>
              <a:ext uri="{FF2B5EF4-FFF2-40B4-BE49-F238E27FC236}">
                <a16:creationId xmlns:a16="http://schemas.microsoft.com/office/drawing/2014/main" id="{522C5534-852B-42CB-897E-CE5FC3F099F8}"/>
              </a:ext>
            </a:extLst>
          </p:cNvPr>
          <p:cNvSpPr>
            <a:spLocks noGrp="1"/>
          </p:cNvSpPr>
          <p:nvPr>
            <p:ph type="body" idx="14"/>
          </p:nvPr>
        </p:nvSpPr>
        <p:spPr/>
        <p:txBody>
          <a:bodyPr/>
          <a:lstStyle/>
          <a:p>
            <a:r>
              <a:rPr lang="en-ZA" sz="1300"/>
              <a:t>For any further Investor Relations questions</a:t>
            </a:r>
            <a:br>
              <a:rPr lang="en-ZA" sz="1300"/>
            </a:br>
            <a:r>
              <a:rPr lang="en-ZA" sz="1300"/>
              <a:t>please contact:</a:t>
            </a:r>
          </a:p>
          <a:p>
            <a:pPr>
              <a:spcBef>
                <a:spcPts val="600"/>
              </a:spcBef>
            </a:pPr>
            <a:r>
              <a:rPr lang="en-ZA" sz="1300" b="1" cap="all"/>
              <a:t>Keyter Rech Investor Solutions</a:t>
            </a:r>
          </a:p>
          <a:p>
            <a:pPr>
              <a:spcBef>
                <a:spcPts val="600"/>
              </a:spcBef>
            </a:pPr>
            <a:r>
              <a:rPr lang="en-ZA" sz="1200" b="1"/>
              <a:t>Marlize Keyter</a:t>
            </a:r>
          </a:p>
          <a:p>
            <a:pPr>
              <a:spcBef>
                <a:spcPts val="600"/>
              </a:spcBef>
            </a:pPr>
            <a:r>
              <a:rPr lang="en-ZA" sz="1200"/>
              <a:t>mkeyter@kris.co.za</a:t>
            </a:r>
          </a:p>
          <a:p>
            <a:r>
              <a:rPr lang="en-ZA" sz="1200"/>
              <a:t>+27 (0)87 351 3810</a:t>
            </a:r>
          </a:p>
        </p:txBody>
      </p:sp>
      <p:sp>
        <p:nvSpPr>
          <p:cNvPr id="9" name="Text Placeholder 8">
            <a:extLst>
              <a:ext uri="{FF2B5EF4-FFF2-40B4-BE49-F238E27FC236}">
                <a16:creationId xmlns:a16="http://schemas.microsoft.com/office/drawing/2014/main" id="{B90D041D-BB88-45DA-B9A0-98DEA76EC635}"/>
              </a:ext>
            </a:extLst>
          </p:cNvPr>
          <p:cNvSpPr>
            <a:spLocks noGrp="1"/>
          </p:cNvSpPr>
          <p:nvPr>
            <p:ph type="body" idx="15"/>
          </p:nvPr>
        </p:nvSpPr>
        <p:spPr/>
        <p:txBody>
          <a:bodyPr/>
          <a:lstStyle/>
          <a:p>
            <a:r>
              <a:rPr lang="en-ZA" b="1"/>
              <a:t>André Myburgh</a:t>
            </a:r>
          </a:p>
          <a:p>
            <a:r>
              <a:rPr lang="en-ZA" sz="1200"/>
              <a:t>Managing Director</a:t>
            </a:r>
          </a:p>
        </p:txBody>
      </p:sp>
      <p:sp>
        <p:nvSpPr>
          <p:cNvPr id="10" name="Text Placeholder 9">
            <a:extLst>
              <a:ext uri="{FF2B5EF4-FFF2-40B4-BE49-F238E27FC236}">
                <a16:creationId xmlns:a16="http://schemas.microsoft.com/office/drawing/2014/main" id="{BCC89A40-7214-467A-9DF1-2A630D97930D}"/>
              </a:ext>
            </a:extLst>
          </p:cNvPr>
          <p:cNvSpPr>
            <a:spLocks noGrp="1"/>
          </p:cNvSpPr>
          <p:nvPr>
            <p:ph type="body" idx="16"/>
          </p:nvPr>
        </p:nvSpPr>
        <p:spPr/>
        <p:txBody>
          <a:bodyPr/>
          <a:lstStyle/>
          <a:p>
            <a:r>
              <a:rPr lang="en-ZA" b="1"/>
              <a:t>Eddie </a:t>
            </a:r>
            <a:r>
              <a:rPr lang="en-ZA" b="1" err="1"/>
              <a:t>Fivaz</a:t>
            </a:r>
            <a:endParaRPr lang="en-ZA" b="1"/>
          </a:p>
          <a:p>
            <a:r>
              <a:rPr lang="en-ZA" sz="1200"/>
              <a:t>Financial Director</a:t>
            </a:r>
          </a:p>
        </p:txBody>
      </p:sp>
      <p:sp>
        <p:nvSpPr>
          <p:cNvPr id="11" name="Text Placeholder 10">
            <a:extLst>
              <a:ext uri="{FF2B5EF4-FFF2-40B4-BE49-F238E27FC236}">
                <a16:creationId xmlns:a16="http://schemas.microsoft.com/office/drawing/2014/main" id="{BDB19B5C-C920-48DB-A2D9-AB18C284DC77}"/>
              </a:ext>
            </a:extLst>
          </p:cNvPr>
          <p:cNvSpPr>
            <a:spLocks noGrp="1"/>
          </p:cNvSpPr>
          <p:nvPr>
            <p:ph type="body" idx="17"/>
          </p:nvPr>
        </p:nvSpPr>
        <p:spPr/>
        <p:txBody>
          <a:bodyPr/>
          <a:lstStyle/>
          <a:p>
            <a:pPr algn="r"/>
            <a:r>
              <a:rPr lang="en-ZA" b="1"/>
              <a:t>Switchboard:</a:t>
            </a:r>
            <a:r>
              <a:rPr lang="en-ZA"/>
              <a:t> +27 (0)17 824 1000	</a:t>
            </a:r>
            <a:r>
              <a:rPr lang="en-ZA" b="1"/>
              <a:t>www.twkagri.com</a:t>
            </a:r>
          </a:p>
        </p:txBody>
      </p:sp>
    </p:spTree>
    <p:extLst>
      <p:ext uri="{BB962C8B-B14F-4D97-AF65-F5344CB8AC3E}">
        <p14:creationId xmlns:p14="http://schemas.microsoft.com/office/powerpoint/2010/main" val="43716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5B81D3-A4DD-4C14-A094-96C5F12B4C33}"/>
              </a:ext>
            </a:extLst>
          </p:cNvPr>
          <p:cNvSpPr>
            <a:spLocks noGrp="1"/>
          </p:cNvSpPr>
          <p:nvPr>
            <p:ph type="title"/>
          </p:nvPr>
        </p:nvSpPr>
        <p:spPr/>
        <p:txBody>
          <a:bodyPr/>
          <a:lstStyle/>
          <a:p>
            <a:r>
              <a:rPr lang="en-ZA"/>
              <a:t>Background on </a:t>
            </a:r>
            <a:r>
              <a:rPr lang="en-ZA" err="1"/>
              <a:t>twk</a:t>
            </a:r>
            <a:endParaRPr lang="en-ZA"/>
          </a:p>
        </p:txBody>
      </p:sp>
      <p:sp>
        <p:nvSpPr>
          <p:cNvPr id="7" name="Content Placeholder 6">
            <a:extLst>
              <a:ext uri="{FF2B5EF4-FFF2-40B4-BE49-F238E27FC236}">
                <a16:creationId xmlns:a16="http://schemas.microsoft.com/office/drawing/2014/main" id="{B80764DF-5A3F-4DED-8357-C04BAF3977EC}"/>
              </a:ext>
            </a:extLst>
          </p:cNvPr>
          <p:cNvSpPr>
            <a:spLocks noGrp="1"/>
          </p:cNvSpPr>
          <p:nvPr>
            <p:ph idx="1"/>
          </p:nvPr>
        </p:nvSpPr>
        <p:spPr>
          <a:xfrm>
            <a:off x="432000" y="1689464"/>
            <a:ext cx="8280000" cy="4484914"/>
          </a:xfrm>
        </p:spPr>
        <p:txBody>
          <a:bodyPr/>
          <a:lstStyle/>
          <a:p>
            <a:pPr>
              <a:lnSpc>
                <a:spcPct val="100000"/>
              </a:lnSpc>
              <a:spcBef>
                <a:spcPts val="1200"/>
              </a:spcBef>
              <a:spcAft>
                <a:spcPts val="1200"/>
              </a:spcAft>
            </a:pPr>
            <a:r>
              <a:rPr lang="en-US" sz="1600" dirty="0"/>
              <a:t>On </a:t>
            </a:r>
            <a:r>
              <a:rPr lang="en-US" sz="1600" b="1" dirty="0"/>
              <a:t>21 June 1940 </a:t>
            </a:r>
            <a:r>
              <a:rPr lang="en-US" sz="1600" dirty="0"/>
              <a:t>the Transvaal Wattle Growers Co-operative Agricultural Company Ltd was registered</a:t>
            </a:r>
          </a:p>
          <a:p>
            <a:pPr>
              <a:lnSpc>
                <a:spcPct val="100000"/>
              </a:lnSpc>
              <a:spcBef>
                <a:spcPts val="1200"/>
              </a:spcBef>
              <a:spcAft>
                <a:spcPts val="1200"/>
              </a:spcAft>
            </a:pPr>
            <a:r>
              <a:rPr lang="en-US" sz="1600" dirty="0"/>
              <a:t>On </a:t>
            </a:r>
            <a:r>
              <a:rPr lang="en-US" sz="1600" b="1" dirty="0"/>
              <a:t>1 September 2014 </a:t>
            </a:r>
            <a:r>
              <a:rPr lang="en-US" sz="1600" dirty="0"/>
              <a:t>the company was restructured into its current form with TWK Agriculture Holdings (Pty) Ltd as the ultimate holding company and TWK Investments Ltd as the investment and listed entity</a:t>
            </a:r>
          </a:p>
          <a:p>
            <a:pPr>
              <a:lnSpc>
                <a:spcPct val="100000"/>
              </a:lnSpc>
              <a:spcBef>
                <a:spcPts val="1200"/>
              </a:spcBef>
              <a:spcAft>
                <a:spcPts val="1200"/>
              </a:spcAft>
            </a:pPr>
            <a:r>
              <a:rPr lang="en-US" sz="1600" dirty="0"/>
              <a:t>TWK Investments Ltd (TWK) listed on the ZAR X stock exchange on </a:t>
            </a:r>
            <a:r>
              <a:rPr lang="en-US" sz="1600" b="1" dirty="0"/>
              <a:t>12 June 2017 </a:t>
            </a:r>
            <a:r>
              <a:rPr lang="en-US" sz="1600" dirty="0"/>
              <a:t>at a share price of R12.35 – market </a:t>
            </a:r>
            <a:r>
              <a:rPr lang="en-US" sz="1600" dirty="0" err="1"/>
              <a:t>capitalisation</a:t>
            </a:r>
            <a:r>
              <a:rPr lang="en-US" sz="1600" dirty="0"/>
              <a:t> of R433 million</a:t>
            </a:r>
          </a:p>
          <a:p>
            <a:pPr>
              <a:lnSpc>
                <a:spcPct val="100000"/>
              </a:lnSpc>
              <a:spcBef>
                <a:spcPts val="1200"/>
              </a:spcBef>
              <a:spcAft>
                <a:spcPts val="1200"/>
              </a:spcAft>
            </a:pPr>
            <a:r>
              <a:rPr lang="en-US" sz="1600" dirty="0"/>
              <a:t>TWK listed on the Cape Town Stock Exchange (CTSE) on </a:t>
            </a:r>
            <a:r>
              <a:rPr lang="en-US" sz="1600" b="1" dirty="0"/>
              <a:t>30 September 2021</a:t>
            </a:r>
            <a:r>
              <a:rPr lang="en-US" sz="1600" dirty="0"/>
              <a:t>, at R35.00 per share, with a planned secondary listing on the A2X Stock Exchange on or about 30 November 2021</a:t>
            </a:r>
          </a:p>
          <a:p>
            <a:pPr>
              <a:lnSpc>
                <a:spcPct val="100000"/>
              </a:lnSpc>
              <a:spcBef>
                <a:spcPts val="1200"/>
              </a:spcBef>
              <a:spcAft>
                <a:spcPts val="1200"/>
              </a:spcAft>
            </a:pPr>
            <a:r>
              <a:rPr lang="en-US" sz="1600" dirty="0"/>
              <a:t>Employees at 31 August 2021 – 3 104</a:t>
            </a:r>
          </a:p>
          <a:p>
            <a:pPr>
              <a:lnSpc>
                <a:spcPct val="100000"/>
              </a:lnSpc>
              <a:spcBef>
                <a:spcPts val="1200"/>
              </a:spcBef>
              <a:spcAft>
                <a:spcPts val="1200"/>
              </a:spcAft>
            </a:pPr>
            <a:r>
              <a:rPr lang="en-US" sz="1600" b="1" dirty="0"/>
              <a:t>Market </a:t>
            </a:r>
            <a:r>
              <a:rPr lang="en-US" sz="1600" b="1" dirty="0" err="1"/>
              <a:t>capitalisation</a:t>
            </a:r>
            <a:r>
              <a:rPr lang="en-US" sz="1600" b="1" dirty="0"/>
              <a:t> as </a:t>
            </a:r>
            <a:r>
              <a:rPr lang="en-US" sz="1600" b="1"/>
              <a:t>at 24 </a:t>
            </a:r>
            <a:r>
              <a:rPr lang="en-US" sz="1600" b="1" dirty="0"/>
              <a:t>November 2021 </a:t>
            </a:r>
            <a:r>
              <a:rPr lang="en-US" sz="1600" b="1"/>
              <a:t>– R1.6 </a:t>
            </a:r>
            <a:r>
              <a:rPr lang="en-US" sz="1600" b="1" dirty="0"/>
              <a:t>billion </a:t>
            </a:r>
          </a:p>
        </p:txBody>
      </p:sp>
      <p:sp>
        <p:nvSpPr>
          <p:cNvPr id="3" name="Slide Number Placeholder 2">
            <a:extLst>
              <a:ext uri="{FF2B5EF4-FFF2-40B4-BE49-F238E27FC236}">
                <a16:creationId xmlns:a16="http://schemas.microsoft.com/office/drawing/2014/main" id="{17D7D491-CA1A-4F50-BC4D-6D88D7860877}"/>
              </a:ext>
            </a:extLst>
          </p:cNvPr>
          <p:cNvSpPr>
            <a:spLocks noGrp="1"/>
          </p:cNvSpPr>
          <p:nvPr>
            <p:ph type="sldNum" sz="quarter" idx="4"/>
          </p:nvPr>
        </p:nvSpPr>
        <p:spPr/>
        <p:txBody>
          <a:bodyPr/>
          <a:lstStyle/>
          <a:p>
            <a:fld id="{E6C5CAE3-2803-4CEA-BBAE-03A984B1D2D5}" type="slidenum">
              <a:rPr lang="en-ZA" smtClean="0"/>
              <a:pPr/>
              <a:t>22</a:t>
            </a:fld>
            <a:endParaRPr lang="en-ZA"/>
          </a:p>
        </p:txBody>
      </p:sp>
      <p:sp>
        <p:nvSpPr>
          <p:cNvPr id="8" name="Footer Placeholder 4">
            <a:extLst>
              <a:ext uri="{FF2B5EF4-FFF2-40B4-BE49-F238E27FC236}">
                <a16:creationId xmlns:a16="http://schemas.microsoft.com/office/drawing/2014/main" id="{2F8D85B5-A548-434E-931F-43F7752C3CAD}"/>
              </a:ext>
            </a:extLst>
          </p:cNvPr>
          <p:cNvSpPr>
            <a:spLocks noGrp="1"/>
          </p:cNvSpPr>
          <p:nvPr>
            <p:ph type="ftr" sz="quarter" idx="11"/>
          </p:nvPr>
        </p:nvSpPr>
        <p:spPr>
          <a:xfrm>
            <a:off x="432000" y="6390000"/>
            <a:ext cx="8100000" cy="288000"/>
          </a:xfrm>
        </p:spPr>
        <p:txBody>
          <a:bodyPr/>
          <a:lstStyle/>
          <a:p>
            <a:r>
              <a:rPr lang="en-ZA"/>
              <a:t>TWK FINAL results presentation 2021</a:t>
            </a:r>
          </a:p>
        </p:txBody>
      </p:sp>
    </p:spTree>
    <p:extLst>
      <p:ext uri="{BB962C8B-B14F-4D97-AF65-F5344CB8AC3E}">
        <p14:creationId xmlns:p14="http://schemas.microsoft.com/office/powerpoint/2010/main" val="222219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5B81D3-A4DD-4C14-A094-96C5F12B4C33}"/>
              </a:ext>
            </a:extLst>
          </p:cNvPr>
          <p:cNvSpPr>
            <a:spLocks noGrp="1"/>
          </p:cNvSpPr>
          <p:nvPr>
            <p:ph type="title"/>
          </p:nvPr>
        </p:nvSpPr>
        <p:spPr/>
        <p:txBody>
          <a:bodyPr/>
          <a:lstStyle/>
          <a:p>
            <a:r>
              <a:rPr lang="en-ZA"/>
              <a:t>STRATEGY</a:t>
            </a:r>
          </a:p>
        </p:txBody>
      </p:sp>
      <p:sp>
        <p:nvSpPr>
          <p:cNvPr id="3" name="Slide Number Placeholder 2">
            <a:extLst>
              <a:ext uri="{FF2B5EF4-FFF2-40B4-BE49-F238E27FC236}">
                <a16:creationId xmlns:a16="http://schemas.microsoft.com/office/drawing/2014/main" id="{17D7D491-CA1A-4F50-BC4D-6D88D7860877}"/>
              </a:ext>
            </a:extLst>
          </p:cNvPr>
          <p:cNvSpPr>
            <a:spLocks noGrp="1"/>
          </p:cNvSpPr>
          <p:nvPr>
            <p:ph type="sldNum" sz="quarter" idx="4"/>
          </p:nvPr>
        </p:nvSpPr>
        <p:spPr/>
        <p:txBody>
          <a:bodyPr/>
          <a:lstStyle/>
          <a:p>
            <a:fld id="{E6C5CAE3-2803-4CEA-BBAE-03A984B1D2D5}" type="slidenum">
              <a:rPr lang="en-ZA" smtClean="0"/>
              <a:pPr/>
              <a:t>23</a:t>
            </a:fld>
            <a:endParaRPr lang="en-ZA"/>
          </a:p>
        </p:txBody>
      </p:sp>
      <p:sp>
        <p:nvSpPr>
          <p:cNvPr id="14" name="Footer Placeholder 4">
            <a:extLst>
              <a:ext uri="{FF2B5EF4-FFF2-40B4-BE49-F238E27FC236}">
                <a16:creationId xmlns:a16="http://schemas.microsoft.com/office/drawing/2014/main" id="{E04F7F3F-49F7-48C2-9AC0-8AF5EB0F314E}"/>
              </a:ext>
            </a:extLst>
          </p:cNvPr>
          <p:cNvSpPr>
            <a:spLocks noGrp="1"/>
          </p:cNvSpPr>
          <p:nvPr>
            <p:ph type="ftr" sz="quarter" idx="11"/>
          </p:nvPr>
        </p:nvSpPr>
        <p:spPr>
          <a:xfrm>
            <a:off x="432000" y="6390000"/>
            <a:ext cx="8100000" cy="288000"/>
          </a:xfrm>
        </p:spPr>
        <p:txBody>
          <a:bodyPr/>
          <a:lstStyle/>
          <a:p>
            <a:r>
              <a:rPr lang="en-ZA"/>
              <a:t>TWK FINAL results presentation 2021</a:t>
            </a:r>
          </a:p>
        </p:txBody>
      </p:sp>
      <p:pic>
        <p:nvPicPr>
          <p:cNvPr id="15" name="Picture 14">
            <a:extLst>
              <a:ext uri="{FF2B5EF4-FFF2-40B4-BE49-F238E27FC236}">
                <a16:creationId xmlns:a16="http://schemas.microsoft.com/office/drawing/2014/main" id="{4E8DE9A4-4392-4A6F-B6AF-2A2CC158719D}"/>
              </a:ext>
            </a:extLst>
          </p:cNvPr>
          <p:cNvPicPr>
            <a:picLocks noChangeAspect="1"/>
          </p:cNvPicPr>
          <p:nvPr/>
        </p:nvPicPr>
        <p:blipFill>
          <a:blip r:embed="rId2"/>
          <a:stretch>
            <a:fillRect/>
          </a:stretch>
        </p:blipFill>
        <p:spPr>
          <a:xfrm>
            <a:off x="0" y="-10849"/>
            <a:ext cx="9144000" cy="6400849"/>
          </a:xfrm>
          <a:prstGeom prst="rect">
            <a:avLst/>
          </a:prstGeom>
        </p:spPr>
      </p:pic>
    </p:spTree>
    <p:extLst>
      <p:ext uri="{BB962C8B-B14F-4D97-AF65-F5344CB8AC3E}">
        <p14:creationId xmlns:p14="http://schemas.microsoft.com/office/powerpoint/2010/main" val="251394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6F673C8-1C43-48AC-93CD-95DE1275A66B}"/>
              </a:ext>
            </a:extLst>
          </p:cNvPr>
          <p:cNvSpPr>
            <a:spLocks noGrp="1"/>
          </p:cNvSpPr>
          <p:nvPr>
            <p:ph type="body" idx="14"/>
          </p:nvPr>
        </p:nvSpPr>
        <p:spPr/>
        <p:txBody>
          <a:bodyPr/>
          <a:lstStyle/>
          <a:p>
            <a:r>
              <a:rPr lang="en-ZA"/>
              <a:t>Results</a:t>
            </a:r>
            <a:br>
              <a:rPr lang="en-ZA"/>
            </a:br>
            <a:r>
              <a:rPr lang="en-ZA"/>
              <a:t>at a glance</a:t>
            </a:r>
          </a:p>
        </p:txBody>
      </p:sp>
      <p:sp>
        <p:nvSpPr>
          <p:cNvPr id="6" name="Title 5">
            <a:extLst>
              <a:ext uri="{FF2B5EF4-FFF2-40B4-BE49-F238E27FC236}">
                <a16:creationId xmlns:a16="http://schemas.microsoft.com/office/drawing/2014/main" id="{BD989E36-B226-4BD0-A3F9-FC1F9E5536C0}"/>
              </a:ext>
            </a:extLst>
          </p:cNvPr>
          <p:cNvSpPr>
            <a:spLocks noGrp="1"/>
          </p:cNvSpPr>
          <p:nvPr>
            <p:ph type="title"/>
          </p:nvPr>
        </p:nvSpPr>
        <p:spPr/>
        <p:txBody>
          <a:bodyPr/>
          <a:lstStyle/>
          <a:p>
            <a:r>
              <a:rPr lang="en-ZA"/>
              <a:t>Agenda</a:t>
            </a:r>
          </a:p>
        </p:txBody>
      </p:sp>
      <p:sp>
        <p:nvSpPr>
          <p:cNvPr id="5" name="Footer Placeholder 4">
            <a:extLst>
              <a:ext uri="{FF2B5EF4-FFF2-40B4-BE49-F238E27FC236}">
                <a16:creationId xmlns:a16="http://schemas.microsoft.com/office/drawing/2014/main" id="{EBE4A1F5-806B-4556-A0BC-39B2F44D398C}"/>
              </a:ext>
            </a:extLst>
          </p:cNvPr>
          <p:cNvSpPr>
            <a:spLocks noGrp="1"/>
          </p:cNvSpPr>
          <p:nvPr>
            <p:ph type="ftr" sz="quarter" idx="11"/>
          </p:nvPr>
        </p:nvSpPr>
        <p:spPr/>
        <p:txBody>
          <a:bodyPr/>
          <a:lstStyle/>
          <a:p>
            <a:r>
              <a:rPr lang="en-ZA"/>
              <a:t>TWK FINAL results presentation 2021</a:t>
            </a:r>
          </a:p>
        </p:txBody>
      </p:sp>
      <p:sp>
        <p:nvSpPr>
          <p:cNvPr id="3" name="Slide Number Placeholder 2">
            <a:extLst>
              <a:ext uri="{FF2B5EF4-FFF2-40B4-BE49-F238E27FC236}">
                <a16:creationId xmlns:a16="http://schemas.microsoft.com/office/drawing/2014/main" id="{B36ECAAF-9ACB-4CA7-AE3F-DF50AA1DAB59}"/>
              </a:ext>
            </a:extLst>
          </p:cNvPr>
          <p:cNvSpPr>
            <a:spLocks noGrp="1"/>
          </p:cNvSpPr>
          <p:nvPr>
            <p:ph type="sldNum" sz="quarter" idx="4"/>
          </p:nvPr>
        </p:nvSpPr>
        <p:spPr>
          <a:xfrm>
            <a:off x="8658000" y="6390000"/>
            <a:ext cx="288000" cy="288000"/>
          </a:xfrm>
        </p:spPr>
        <p:txBody>
          <a:bodyPr/>
          <a:lstStyle/>
          <a:p>
            <a:fld id="{E6C5CAE3-2803-4CEA-BBAE-03A984B1D2D5}" type="slidenum">
              <a:rPr lang="en-ZA" smtClean="0"/>
              <a:pPr/>
              <a:t>2</a:t>
            </a:fld>
            <a:endParaRPr lang="en-ZA"/>
          </a:p>
        </p:txBody>
      </p:sp>
      <p:sp>
        <p:nvSpPr>
          <p:cNvPr id="9" name="Text Placeholder 8">
            <a:extLst>
              <a:ext uri="{FF2B5EF4-FFF2-40B4-BE49-F238E27FC236}">
                <a16:creationId xmlns:a16="http://schemas.microsoft.com/office/drawing/2014/main" id="{984F62A1-4F57-4EAA-9082-2BB9E4300BD0}"/>
              </a:ext>
            </a:extLst>
          </p:cNvPr>
          <p:cNvSpPr>
            <a:spLocks noGrp="1"/>
          </p:cNvSpPr>
          <p:nvPr>
            <p:ph type="body" idx="15"/>
          </p:nvPr>
        </p:nvSpPr>
        <p:spPr/>
        <p:txBody>
          <a:bodyPr/>
          <a:lstStyle/>
          <a:p>
            <a:r>
              <a:rPr lang="en-ZA"/>
              <a:t>Financial performance</a:t>
            </a:r>
            <a:br>
              <a:rPr lang="en-ZA"/>
            </a:br>
            <a:r>
              <a:rPr lang="en-ZA"/>
              <a:t>and segmental review</a:t>
            </a:r>
          </a:p>
        </p:txBody>
      </p:sp>
      <p:sp>
        <p:nvSpPr>
          <p:cNvPr id="10" name="Text Placeholder 9">
            <a:extLst>
              <a:ext uri="{FF2B5EF4-FFF2-40B4-BE49-F238E27FC236}">
                <a16:creationId xmlns:a16="http://schemas.microsoft.com/office/drawing/2014/main" id="{D3F4FC7A-9514-4C59-9C6A-21F9252CA80C}"/>
              </a:ext>
            </a:extLst>
          </p:cNvPr>
          <p:cNvSpPr>
            <a:spLocks noGrp="1"/>
          </p:cNvSpPr>
          <p:nvPr>
            <p:ph type="body" idx="16"/>
          </p:nvPr>
        </p:nvSpPr>
        <p:spPr/>
        <p:txBody>
          <a:bodyPr/>
          <a:lstStyle/>
          <a:p>
            <a:r>
              <a:rPr lang="en-ZA"/>
              <a:t>Outlook</a:t>
            </a:r>
          </a:p>
        </p:txBody>
      </p:sp>
      <p:sp>
        <p:nvSpPr>
          <p:cNvPr id="11" name="Text Placeholder 10">
            <a:extLst>
              <a:ext uri="{FF2B5EF4-FFF2-40B4-BE49-F238E27FC236}">
                <a16:creationId xmlns:a16="http://schemas.microsoft.com/office/drawing/2014/main" id="{A9DE770E-099C-4A83-AA00-52ECD2AC450E}"/>
              </a:ext>
            </a:extLst>
          </p:cNvPr>
          <p:cNvSpPr>
            <a:spLocks noGrp="1"/>
          </p:cNvSpPr>
          <p:nvPr>
            <p:ph type="body" idx="17"/>
          </p:nvPr>
        </p:nvSpPr>
        <p:spPr/>
        <p:txBody>
          <a:bodyPr/>
          <a:lstStyle/>
          <a:p>
            <a:r>
              <a:rPr lang="en-ZA"/>
              <a:t>01</a:t>
            </a:r>
          </a:p>
        </p:txBody>
      </p:sp>
      <p:sp>
        <p:nvSpPr>
          <p:cNvPr id="12" name="Text Placeholder 11">
            <a:extLst>
              <a:ext uri="{FF2B5EF4-FFF2-40B4-BE49-F238E27FC236}">
                <a16:creationId xmlns:a16="http://schemas.microsoft.com/office/drawing/2014/main" id="{B3CADB7B-FEDB-495E-922D-6618FCE21B9B}"/>
              </a:ext>
            </a:extLst>
          </p:cNvPr>
          <p:cNvSpPr>
            <a:spLocks noGrp="1"/>
          </p:cNvSpPr>
          <p:nvPr>
            <p:ph type="body" idx="18"/>
          </p:nvPr>
        </p:nvSpPr>
        <p:spPr/>
        <p:txBody>
          <a:bodyPr/>
          <a:lstStyle/>
          <a:p>
            <a:r>
              <a:rPr lang="en-ZA"/>
              <a:t>02</a:t>
            </a:r>
          </a:p>
        </p:txBody>
      </p:sp>
      <p:sp>
        <p:nvSpPr>
          <p:cNvPr id="13" name="Text Placeholder 12">
            <a:extLst>
              <a:ext uri="{FF2B5EF4-FFF2-40B4-BE49-F238E27FC236}">
                <a16:creationId xmlns:a16="http://schemas.microsoft.com/office/drawing/2014/main" id="{1EF3061C-3FD1-49A0-B8EC-5D78FFD1298A}"/>
              </a:ext>
            </a:extLst>
          </p:cNvPr>
          <p:cNvSpPr>
            <a:spLocks noGrp="1"/>
          </p:cNvSpPr>
          <p:nvPr>
            <p:ph type="body" idx="19"/>
          </p:nvPr>
        </p:nvSpPr>
        <p:spPr/>
        <p:txBody>
          <a:bodyPr/>
          <a:lstStyle/>
          <a:p>
            <a:r>
              <a:rPr lang="en-ZA"/>
              <a:t>03</a:t>
            </a:r>
          </a:p>
        </p:txBody>
      </p:sp>
    </p:spTree>
    <p:extLst>
      <p:ext uri="{BB962C8B-B14F-4D97-AF65-F5344CB8AC3E}">
        <p14:creationId xmlns:p14="http://schemas.microsoft.com/office/powerpoint/2010/main" val="355553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D5987-98DB-40DD-8C3B-10857841DFD9}"/>
              </a:ext>
            </a:extLst>
          </p:cNvPr>
          <p:cNvSpPr>
            <a:spLocks noGrp="1"/>
          </p:cNvSpPr>
          <p:nvPr>
            <p:ph type="ctrTitle"/>
          </p:nvPr>
        </p:nvSpPr>
        <p:spPr/>
        <p:txBody>
          <a:bodyPr/>
          <a:lstStyle/>
          <a:p>
            <a:r>
              <a:rPr lang="en-ZA"/>
              <a:t>RESULTS</a:t>
            </a:r>
            <a:br>
              <a:rPr lang="en-ZA"/>
            </a:br>
            <a:r>
              <a:rPr lang="en-ZA"/>
              <a:t>at a glance</a:t>
            </a:r>
          </a:p>
        </p:txBody>
      </p:sp>
      <p:sp>
        <p:nvSpPr>
          <p:cNvPr id="5" name="Subtitle 4">
            <a:extLst>
              <a:ext uri="{FF2B5EF4-FFF2-40B4-BE49-F238E27FC236}">
                <a16:creationId xmlns:a16="http://schemas.microsoft.com/office/drawing/2014/main" id="{670E039B-030E-4D21-9ABC-077588A6F8C9}"/>
              </a:ext>
            </a:extLst>
          </p:cNvPr>
          <p:cNvSpPr>
            <a:spLocks noGrp="1"/>
          </p:cNvSpPr>
          <p:nvPr>
            <p:ph type="subTitle" idx="1"/>
          </p:nvPr>
        </p:nvSpPr>
        <p:spPr/>
        <p:txBody>
          <a:bodyPr/>
          <a:lstStyle/>
          <a:p>
            <a:r>
              <a:rPr lang="en-ZA"/>
              <a:t>01</a:t>
            </a:r>
          </a:p>
        </p:txBody>
      </p:sp>
      <p:sp>
        <p:nvSpPr>
          <p:cNvPr id="6" name="Footer Placeholder 5">
            <a:extLst>
              <a:ext uri="{FF2B5EF4-FFF2-40B4-BE49-F238E27FC236}">
                <a16:creationId xmlns:a16="http://schemas.microsoft.com/office/drawing/2014/main" id="{A673699C-4247-4F54-8663-4420CED2C57E}"/>
              </a:ext>
            </a:extLst>
          </p:cNvPr>
          <p:cNvSpPr>
            <a:spLocks noGrp="1"/>
          </p:cNvSpPr>
          <p:nvPr>
            <p:ph type="ftr" sz="quarter" idx="3"/>
          </p:nvPr>
        </p:nvSpPr>
        <p:spPr/>
        <p:txBody>
          <a:bodyPr/>
          <a:lstStyle/>
          <a:p>
            <a:r>
              <a:rPr lang="en-ZA"/>
              <a:t>TWK FINAL results presentation 2021</a:t>
            </a:r>
          </a:p>
        </p:txBody>
      </p:sp>
      <p:sp>
        <p:nvSpPr>
          <p:cNvPr id="7" name="Slide Number Placeholder 6">
            <a:extLst>
              <a:ext uri="{FF2B5EF4-FFF2-40B4-BE49-F238E27FC236}">
                <a16:creationId xmlns:a16="http://schemas.microsoft.com/office/drawing/2014/main" id="{BFD71D7E-4248-404C-8B73-814FD55FE2BE}"/>
              </a:ext>
            </a:extLst>
          </p:cNvPr>
          <p:cNvSpPr>
            <a:spLocks noGrp="1"/>
          </p:cNvSpPr>
          <p:nvPr>
            <p:ph type="sldNum" sz="quarter" idx="4"/>
          </p:nvPr>
        </p:nvSpPr>
        <p:spPr/>
        <p:txBody>
          <a:bodyPr/>
          <a:lstStyle/>
          <a:p>
            <a:fld id="{E6C5CAE3-2803-4CEA-BBAE-03A984B1D2D5}" type="slidenum">
              <a:rPr lang="en-ZA" smtClean="0"/>
              <a:pPr/>
              <a:t>3</a:t>
            </a:fld>
            <a:endParaRPr lang="en-ZA"/>
          </a:p>
        </p:txBody>
      </p:sp>
    </p:spTree>
    <p:extLst>
      <p:ext uri="{BB962C8B-B14F-4D97-AF65-F5344CB8AC3E}">
        <p14:creationId xmlns:p14="http://schemas.microsoft.com/office/powerpoint/2010/main" val="180831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8D987C9-A4CC-43BD-9CD8-EBA87E294126}"/>
              </a:ext>
            </a:extLst>
          </p:cNvPr>
          <p:cNvSpPr>
            <a:spLocks noGrp="1"/>
          </p:cNvSpPr>
          <p:nvPr>
            <p:ph type="title"/>
          </p:nvPr>
        </p:nvSpPr>
        <p:spPr/>
        <p:txBody>
          <a:bodyPr/>
          <a:lstStyle/>
          <a:p>
            <a:r>
              <a:rPr lang="en-ZA"/>
              <a:t>2021 AT A GLANCE</a:t>
            </a:r>
          </a:p>
        </p:txBody>
      </p:sp>
      <p:sp>
        <p:nvSpPr>
          <p:cNvPr id="4" name="Footer Placeholder 3">
            <a:extLst>
              <a:ext uri="{FF2B5EF4-FFF2-40B4-BE49-F238E27FC236}">
                <a16:creationId xmlns:a16="http://schemas.microsoft.com/office/drawing/2014/main" id="{C8272C01-7309-4ACD-9AC6-7F39D4B30CA9}"/>
              </a:ext>
            </a:extLst>
          </p:cNvPr>
          <p:cNvSpPr>
            <a:spLocks noGrp="1"/>
          </p:cNvSpPr>
          <p:nvPr>
            <p:ph type="ftr" sz="quarter" idx="11"/>
          </p:nvPr>
        </p:nvSpPr>
        <p:spPr/>
        <p:txBody>
          <a:bodyPr/>
          <a:lstStyle/>
          <a:p>
            <a:r>
              <a:rPr lang="en-ZA"/>
              <a:t>TWK FINAL results presentation 2021</a:t>
            </a:r>
          </a:p>
        </p:txBody>
      </p:sp>
      <p:sp>
        <p:nvSpPr>
          <p:cNvPr id="13" name="Text Placeholder 12">
            <a:extLst>
              <a:ext uri="{FF2B5EF4-FFF2-40B4-BE49-F238E27FC236}">
                <a16:creationId xmlns:a16="http://schemas.microsoft.com/office/drawing/2014/main" id="{322E3E16-F554-4350-ABC8-5378EDB26EA3}"/>
              </a:ext>
            </a:extLst>
          </p:cNvPr>
          <p:cNvSpPr>
            <a:spLocks noGrp="1"/>
          </p:cNvSpPr>
          <p:nvPr>
            <p:ph type="body" idx="13"/>
          </p:nvPr>
        </p:nvSpPr>
        <p:spPr/>
        <p:txBody>
          <a:bodyPr/>
          <a:lstStyle/>
          <a:p>
            <a:r>
              <a:rPr lang="en-ZA"/>
              <a:t>For the YEAR ended 31 AUGUST 2021</a:t>
            </a:r>
          </a:p>
        </p:txBody>
      </p:sp>
      <p:sp>
        <p:nvSpPr>
          <p:cNvPr id="11" name="Slide Number Placeholder 10">
            <a:extLst>
              <a:ext uri="{FF2B5EF4-FFF2-40B4-BE49-F238E27FC236}">
                <a16:creationId xmlns:a16="http://schemas.microsoft.com/office/drawing/2014/main" id="{DB73625D-D111-42A5-9275-9401E1DDF695}"/>
              </a:ext>
            </a:extLst>
          </p:cNvPr>
          <p:cNvSpPr>
            <a:spLocks noGrp="1"/>
          </p:cNvSpPr>
          <p:nvPr>
            <p:ph type="sldNum" sz="quarter" idx="4"/>
          </p:nvPr>
        </p:nvSpPr>
        <p:spPr/>
        <p:txBody>
          <a:bodyPr/>
          <a:lstStyle/>
          <a:p>
            <a:fld id="{E6C5CAE3-2803-4CEA-BBAE-03A984B1D2D5}" type="slidenum">
              <a:rPr lang="en-ZA" smtClean="0"/>
              <a:pPr/>
              <a:t>4</a:t>
            </a:fld>
            <a:endParaRPr lang="en-ZA"/>
          </a:p>
        </p:txBody>
      </p:sp>
      <p:sp>
        <p:nvSpPr>
          <p:cNvPr id="14" name="Text Placeholder 13">
            <a:extLst>
              <a:ext uri="{FF2B5EF4-FFF2-40B4-BE49-F238E27FC236}">
                <a16:creationId xmlns:a16="http://schemas.microsoft.com/office/drawing/2014/main" id="{1A90A550-607A-42B3-A79E-90415FBEF71A}"/>
              </a:ext>
            </a:extLst>
          </p:cNvPr>
          <p:cNvSpPr>
            <a:spLocks noGrp="1"/>
          </p:cNvSpPr>
          <p:nvPr>
            <p:ph type="body" idx="14"/>
          </p:nvPr>
        </p:nvSpPr>
        <p:spPr/>
        <p:txBody>
          <a:bodyPr/>
          <a:lstStyle/>
          <a:p>
            <a:pPr>
              <a:spcBef>
                <a:spcPts val="0"/>
              </a:spcBef>
            </a:pPr>
            <a:r>
              <a:rPr lang="en-ZA"/>
              <a:t>Revenue</a:t>
            </a:r>
          </a:p>
          <a:p>
            <a:pPr>
              <a:spcBef>
                <a:spcPts val="0"/>
              </a:spcBef>
            </a:pPr>
            <a:r>
              <a:rPr lang="en-ZA" sz="3500"/>
              <a:t>R8.9bn</a:t>
            </a:r>
          </a:p>
          <a:p>
            <a:pPr>
              <a:spcBef>
                <a:spcPts val="0"/>
              </a:spcBef>
            </a:pPr>
            <a:r>
              <a:rPr lang="en-ZA"/>
              <a:t>up 15.3%</a:t>
            </a:r>
          </a:p>
          <a:p>
            <a:pPr>
              <a:spcBef>
                <a:spcPts val="0"/>
              </a:spcBef>
            </a:pPr>
            <a:r>
              <a:rPr lang="en-ZA" b="0"/>
              <a:t>2020: R7.7bn</a:t>
            </a:r>
          </a:p>
        </p:txBody>
      </p:sp>
      <p:sp>
        <p:nvSpPr>
          <p:cNvPr id="15" name="Text Placeholder 14">
            <a:extLst>
              <a:ext uri="{FF2B5EF4-FFF2-40B4-BE49-F238E27FC236}">
                <a16:creationId xmlns:a16="http://schemas.microsoft.com/office/drawing/2014/main" id="{FD01DB8D-D0BF-40C8-865F-80D4A0AADF1A}"/>
              </a:ext>
            </a:extLst>
          </p:cNvPr>
          <p:cNvSpPr>
            <a:spLocks noGrp="1"/>
          </p:cNvSpPr>
          <p:nvPr>
            <p:ph type="body" idx="15"/>
          </p:nvPr>
        </p:nvSpPr>
        <p:spPr/>
        <p:txBody>
          <a:bodyPr/>
          <a:lstStyle/>
          <a:p>
            <a:pPr>
              <a:spcBef>
                <a:spcPts val="0"/>
              </a:spcBef>
            </a:pPr>
            <a:r>
              <a:rPr lang="en-ZA"/>
              <a:t>Profit after tax</a:t>
            </a:r>
          </a:p>
          <a:p>
            <a:pPr>
              <a:spcBef>
                <a:spcPts val="0"/>
              </a:spcBef>
            </a:pPr>
            <a:r>
              <a:rPr lang="en-ZA" sz="3500"/>
              <a:t>R257.2m</a:t>
            </a:r>
          </a:p>
          <a:p>
            <a:pPr>
              <a:spcBef>
                <a:spcPts val="0"/>
              </a:spcBef>
            </a:pPr>
            <a:r>
              <a:rPr lang="en-ZA"/>
              <a:t>up 137.1%</a:t>
            </a:r>
          </a:p>
          <a:p>
            <a:pPr>
              <a:spcBef>
                <a:spcPts val="0"/>
              </a:spcBef>
            </a:pPr>
            <a:r>
              <a:rPr lang="en-ZA" b="0"/>
              <a:t>2020 : R108.5m</a:t>
            </a:r>
          </a:p>
        </p:txBody>
      </p:sp>
      <p:sp>
        <p:nvSpPr>
          <p:cNvPr id="16" name="Text Placeholder 15">
            <a:extLst>
              <a:ext uri="{FF2B5EF4-FFF2-40B4-BE49-F238E27FC236}">
                <a16:creationId xmlns:a16="http://schemas.microsoft.com/office/drawing/2014/main" id="{ACBB9D69-883C-4D2D-A00B-D21E65D6B321}"/>
              </a:ext>
            </a:extLst>
          </p:cNvPr>
          <p:cNvSpPr>
            <a:spLocks noGrp="1"/>
          </p:cNvSpPr>
          <p:nvPr>
            <p:ph type="body" idx="16"/>
          </p:nvPr>
        </p:nvSpPr>
        <p:spPr/>
        <p:txBody>
          <a:bodyPr/>
          <a:lstStyle/>
          <a:p>
            <a:pPr>
              <a:spcBef>
                <a:spcPts val="0"/>
              </a:spcBef>
            </a:pPr>
            <a:r>
              <a:rPr lang="en-ZA"/>
              <a:t>NAV per share</a:t>
            </a:r>
          </a:p>
          <a:p>
            <a:pPr>
              <a:spcBef>
                <a:spcPts val="0"/>
              </a:spcBef>
            </a:pPr>
            <a:r>
              <a:rPr lang="en-ZA" sz="3500"/>
              <a:t>R46.36</a:t>
            </a:r>
          </a:p>
          <a:p>
            <a:pPr>
              <a:spcBef>
                <a:spcPts val="0"/>
              </a:spcBef>
            </a:pPr>
            <a:r>
              <a:rPr lang="en-ZA"/>
              <a:t>up 8.2%</a:t>
            </a:r>
          </a:p>
          <a:p>
            <a:pPr>
              <a:spcBef>
                <a:spcPts val="0"/>
              </a:spcBef>
            </a:pPr>
            <a:r>
              <a:rPr lang="en-ZA" b="0"/>
              <a:t>2020: R42.83</a:t>
            </a:r>
          </a:p>
        </p:txBody>
      </p:sp>
      <p:sp>
        <p:nvSpPr>
          <p:cNvPr id="17" name="Text Placeholder 16">
            <a:extLst>
              <a:ext uri="{FF2B5EF4-FFF2-40B4-BE49-F238E27FC236}">
                <a16:creationId xmlns:a16="http://schemas.microsoft.com/office/drawing/2014/main" id="{ECD83D65-744F-4070-841B-AD4A1BC10C60}"/>
              </a:ext>
            </a:extLst>
          </p:cNvPr>
          <p:cNvSpPr>
            <a:spLocks noGrp="1"/>
          </p:cNvSpPr>
          <p:nvPr>
            <p:ph type="body" idx="17"/>
          </p:nvPr>
        </p:nvSpPr>
        <p:spPr/>
        <p:txBody>
          <a:bodyPr/>
          <a:lstStyle/>
          <a:p>
            <a:pPr>
              <a:spcBef>
                <a:spcPts val="0"/>
              </a:spcBef>
            </a:pPr>
            <a:r>
              <a:rPr lang="en-ZA"/>
              <a:t>Operating profit</a:t>
            </a:r>
          </a:p>
          <a:p>
            <a:pPr>
              <a:spcBef>
                <a:spcPts val="0"/>
              </a:spcBef>
            </a:pPr>
            <a:r>
              <a:rPr lang="en-ZA" sz="3500"/>
              <a:t>R491.0m</a:t>
            </a:r>
          </a:p>
          <a:p>
            <a:pPr>
              <a:spcBef>
                <a:spcPts val="0"/>
              </a:spcBef>
            </a:pPr>
            <a:r>
              <a:rPr lang="en-ZA"/>
              <a:t>up 66.8%</a:t>
            </a:r>
          </a:p>
          <a:p>
            <a:pPr>
              <a:spcBef>
                <a:spcPts val="0"/>
              </a:spcBef>
            </a:pPr>
            <a:r>
              <a:rPr lang="en-ZA" b="0"/>
              <a:t>2020 : R294.3m</a:t>
            </a:r>
          </a:p>
        </p:txBody>
      </p:sp>
      <p:sp>
        <p:nvSpPr>
          <p:cNvPr id="19" name="Text Placeholder 18">
            <a:extLst>
              <a:ext uri="{FF2B5EF4-FFF2-40B4-BE49-F238E27FC236}">
                <a16:creationId xmlns:a16="http://schemas.microsoft.com/office/drawing/2014/main" id="{2226233C-1929-43E5-BBB3-C508E1ECBEFA}"/>
              </a:ext>
            </a:extLst>
          </p:cNvPr>
          <p:cNvSpPr>
            <a:spLocks noGrp="1"/>
          </p:cNvSpPr>
          <p:nvPr>
            <p:ph type="body" idx="19"/>
          </p:nvPr>
        </p:nvSpPr>
        <p:spPr/>
        <p:txBody>
          <a:bodyPr/>
          <a:lstStyle/>
          <a:p>
            <a:pPr>
              <a:spcBef>
                <a:spcPts val="0"/>
              </a:spcBef>
            </a:pPr>
            <a:r>
              <a:rPr lang="en-ZA"/>
              <a:t>Cash from operating activities</a:t>
            </a:r>
          </a:p>
          <a:p>
            <a:r>
              <a:rPr lang="en-ZA" sz="3500"/>
              <a:t>R622.7m</a:t>
            </a:r>
          </a:p>
          <a:p>
            <a:r>
              <a:rPr lang="en-ZA"/>
              <a:t>up 0.6%</a:t>
            </a:r>
          </a:p>
          <a:p>
            <a:r>
              <a:rPr lang="en-ZA" b="0"/>
              <a:t>2020 : R619.1m</a:t>
            </a:r>
          </a:p>
        </p:txBody>
      </p:sp>
      <p:sp>
        <p:nvSpPr>
          <p:cNvPr id="20" name="Text Placeholder 14">
            <a:extLst>
              <a:ext uri="{FF2B5EF4-FFF2-40B4-BE49-F238E27FC236}">
                <a16:creationId xmlns:a16="http://schemas.microsoft.com/office/drawing/2014/main" id="{FBA4FE86-6AAD-442F-BA4E-324FA37EE4B2}"/>
              </a:ext>
            </a:extLst>
          </p:cNvPr>
          <p:cNvSpPr>
            <a:spLocks noGrp="1"/>
          </p:cNvSpPr>
          <p:nvPr>
            <p:ph type="body" idx="18"/>
          </p:nvPr>
        </p:nvSpPr>
        <p:spPr>
          <a:xfrm>
            <a:off x="4751388" y="3132138"/>
            <a:ext cx="3960812" cy="1260475"/>
          </a:xfrm>
        </p:spPr>
        <p:txBody>
          <a:bodyPr/>
          <a:lstStyle/>
          <a:p>
            <a:pPr>
              <a:spcBef>
                <a:spcPts val="0"/>
              </a:spcBef>
            </a:pPr>
            <a:r>
              <a:rPr lang="en-ZA" dirty="0"/>
              <a:t>Basic EPS</a:t>
            </a:r>
          </a:p>
          <a:p>
            <a:pPr>
              <a:spcBef>
                <a:spcPts val="0"/>
              </a:spcBef>
            </a:pPr>
            <a:r>
              <a:rPr lang="en-ZA" sz="3500" dirty="0"/>
              <a:t>645 cents</a:t>
            </a:r>
          </a:p>
          <a:p>
            <a:pPr>
              <a:spcBef>
                <a:spcPts val="0"/>
              </a:spcBef>
            </a:pPr>
            <a:r>
              <a:rPr lang="en-ZA" dirty="0"/>
              <a:t>up 100.9%</a:t>
            </a:r>
          </a:p>
          <a:p>
            <a:pPr>
              <a:spcBef>
                <a:spcPts val="0"/>
              </a:spcBef>
            </a:pPr>
            <a:r>
              <a:rPr lang="en-ZA" b="0" dirty="0"/>
              <a:t>2020 : 321 cents</a:t>
            </a:r>
          </a:p>
        </p:txBody>
      </p:sp>
    </p:spTree>
    <p:extLst>
      <p:ext uri="{BB962C8B-B14F-4D97-AF65-F5344CB8AC3E}">
        <p14:creationId xmlns:p14="http://schemas.microsoft.com/office/powerpoint/2010/main" val="366033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5B81D3-A4DD-4C14-A094-96C5F12B4C33}"/>
              </a:ext>
            </a:extLst>
          </p:cNvPr>
          <p:cNvSpPr>
            <a:spLocks noGrp="1"/>
          </p:cNvSpPr>
          <p:nvPr>
            <p:ph type="title"/>
          </p:nvPr>
        </p:nvSpPr>
        <p:spPr/>
        <p:txBody>
          <a:bodyPr/>
          <a:lstStyle/>
          <a:p>
            <a:r>
              <a:rPr lang="en-ZA"/>
              <a:t>THE YEAR AT A GLANCE</a:t>
            </a:r>
          </a:p>
        </p:txBody>
      </p:sp>
      <p:sp>
        <p:nvSpPr>
          <p:cNvPr id="7" name="Content Placeholder 6">
            <a:extLst>
              <a:ext uri="{FF2B5EF4-FFF2-40B4-BE49-F238E27FC236}">
                <a16:creationId xmlns:a16="http://schemas.microsoft.com/office/drawing/2014/main" id="{B80764DF-5A3F-4DED-8357-C04BAF3977EC}"/>
              </a:ext>
            </a:extLst>
          </p:cNvPr>
          <p:cNvSpPr>
            <a:spLocks noGrp="1"/>
          </p:cNvSpPr>
          <p:nvPr>
            <p:ph idx="1"/>
          </p:nvPr>
        </p:nvSpPr>
        <p:spPr>
          <a:xfrm>
            <a:off x="362328" y="1619793"/>
            <a:ext cx="8415912" cy="4484914"/>
          </a:xfrm>
        </p:spPr>
        <p:txBody>
          <a:bodyPr/>
          <a:lstStyle/>
          <a:p>
            <a:pPr>
              <a:spcBef>
                <a:spcPts val="700"/>
              </a:spcBef>
              <a:spcAft>
                <a:spcPts val="700"/>
              </a:spcAft>
            </a:pPr>
            <a:r>
              <a:rPr lang="en-ZA" sz="1600"/>
              <a:t>TWK reported an excellent set of results for the year ended 31 August 2021, mainly due to:</a:t>
            </a:r>
          </a:p>
          <a:p>
            <a:pPr lvl="1">
              <a:spcBef>
                <a:spcPts val="700"/>
              </a:spcBef>
              <a:spcAft>
                <a:spcPts val="700"/>
              </a:spcAft>
            </a:pPr>
            <a:r>
              <a:rPr lang="en-US" sz="1600"/>
              <a:t>an increased demand from the Company’s key timber markets;</a:t>
            </a:r>
          </a:p>
          <a:p>
            <a:pPr lvl="1">
              <a:spcBef>
                <a:spcPts val="700"/>
              </a:spcBef>
              <a:spcAft>
                <a:spcPts val="700"/>
              </a:spcAft>
            </a:pPr>
            <a:r>
              <a:rPr lang="en-US" sz="1600"/>
              <a:t>excellent trading conditions;</a:t>
            </a:r>
          </a:p>
          <a:p>
            <a:pPr lvl="1">
              <a:spcBef>
                <a:spcPts val="700"/>
              </a:spcBef>
              <a:spcAft>
                <a:spcPts val="700"/>
              </a:spcAft>
            </a:pPr>
            <a:r>
              <a:rPr lang="en-US" sz="1600"/>
              <a:t>increased volumes in the sale of fertilizer; and</a:t>
            </a:r>
          </a:p>
          <a:p>
            <a:pPr lvl="1">
              <a:spcBef>
                <a:spcPts val="700"/>
              </a:spcBef>
              <a:spcAft>
                <a:spcPts val="700"/>
              </a:spcAft>
            </a:pPr>
            <a:r>
              <a:rPr lang="en-US" sz="1600"/>
              <a:t>the strategic acquisitions of: </a:t>
            </a:r>
          </a:p>
          <a:p>
            <a:pPr lvl="2">
              <a:spcBef>
                <a:spcPts val="700"/>
              </a:spcBef>
              <a:spcAft>
                <a:spcPts val="700"/>
              </a:spcAft>
            </a:pPr>
            <a:r>
              <a:rPr lang="en-US" sz="1600"/>
              <a:t>the Peak Timbers’ assets; and </a:t>
            </a:r>
          </a:p>
          <a:p>
            <a:pPr lvl="2">
              <a:spcBef>
                <a:spcPts val="700"/>
              </a:spcBef>
              <a:spcAft>
                <a:spcPts val="700"/>
              </a:spcAft>
            </a:pPr>
            <a:r>
              <a:rPr lang="en-US" sz="1600"/>
              <a:t>a 51% shareholding in Sunshine Seedlings Services</a:t>
            </a:r>
          </a:p>
          <a:p>
            <a:pPr>
              <a:spcBef>
                <a:spcPts val="700"/>
              </a:spcBef>
              <a:spcAft>
                <a:spcPts val="700"/>
              </a:spcAft>
            </a:pPr>
            <a:r>
              <a:rPr lang="en-US" sz="1700"/>
              <a:t>The diversity of TWK’s income streams continued to provide resilience amidst the tough trading conditions and macroeconomic challenges</a:t>
            </a:r>
            <a:endParaRPr lang="en-ZA" sz="1700"/>
          </a:p>
          <a:p>
            <a:pPr>
              <a:spcBef>
                <a:spcPts val="700"/>
              </a:spcBef>
              <a:spcAft>
                <a:spcPts val="700"/>
              </a:spcAft>
            </a:pPr>
            <a:r>
              <a:rPr lang="en-US" sz="1700"/>
              <a:t>The Group’s financial position is solid with strong cash generated</a:t>
            </a:r>
          </a:p>
          <a:p>
            <a:pPr>
              <a:spcBef>
                <a:spcPts val="700"/>
              </a:spcBef>
              <a:spcAft>
                <a:spcPts val="700"/>
              </a:spcAft>
            </a:pPr>
            <a:r>
              <a:rPr lang="en-US" sz="1700"/>
              <a:t>Gearing level increased as a result of the acquisition of Peak Timbers, still well within the target band</a:t>
            </a:r>
            <a:endParaRPr lang="en-ZA" sz="1700"/>
          </a:p>
        </p:txBody>
      </p:sp>
      <p:sp>
        <p:nvSpPr>
          <p:cNvPr id="5" name="Footer Placeholder 4">
            <a:extLst>
              <a:ext uri="{FF2B5EF4-FFF2-40B4-BE49-F238E27FC236}">
                <a16:creationId xmlns:a16="http://schemas.microsoft.com/office/drawing/2014/main" id="{F5E7FA43-B82E-40A2-BFFB-F99051FDFCB5}"/>
              </a:ext>
            </a:extLst>
          </p:cNvPr>
          <p:cNvSpPr>
            <a:spLocks noGrp="1"/>
          </p:cNvSpPr>
          <p:nvPr>
            <p:ph type="ftr" sz="quarter" idx="11"/>
          </p:nvPr>
        </p:nvSpPr>
        <p:spPr/>
        <p:txBody>
          <a:bodyPr/>
          <a:lstStyle/>
          <a:p>
            <a:r>
              <a:rPr lang="en-ZA"/>
              <a:t>TWK FINAL results presentation 2021</a:t>
            </a:r>
          </a:p>
        </p:txBody>
      </p:sp>
      <p:sp>
        <p:nvSpPr>
          <p:cNvPr id="3" name="Slide Number Placeholder 2">
            <a:extLst>
              <a:ext uri="{FF2B5EF4-FFF2-40B4-BE49-F238E27FC236}">
                <a16:creationId xmlns:a16="http://schemas.microsoft.com/office/drawing/2014/main" id="{17D7D491-CA1A-4F50-BC4D-6D88D7860877}"/>
              </a:ext>
            </a:extLst>
          </p:cNvPr>
          <p:cNvSpPr>
            <a:spLocks noGrp="1"/>
          </p:cNvSpPr>
          <p:nvPr>
            <p:ph type="sldNum" sz="quarter" idx="4"/>
          </p:nvPr>
        </p:nvSpPr>
        <p:spPr/>
        <p:txBody>
          <a:bodyPr/>
          <a:lstStyle/>
          <a:p>
            <a:fld id="{E6C5CAE3-2803-4CEA-BBAE-03A984B1D2D5}" type="slidenum">
              <a:rPr lang="en-ZA" smtClean="0"/>
              <a:pPr/>
              <a:t>5</a:t>
            </a:fld>
            <a:endParaRPr lang="en-ZA"/>
          </a:p>
        </p:txBody>
      </p:sp>
    </p:spTree>
    <p:extLst>
      <p:ext uri="{BB962C8B-B14F-4D97-AF65-F5344CB8AC3E}">
        <p14:creationId xmlns:p14="http://schemas.microsoft.com/office/powerpoint/2010/main" val="253435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5B81D3-A4DD-4C14-A094-96C5F12B4C33}"/>
              </a:ext>
            </a:extLst>
          </p:cNvPr>
          <p:cNvSpPr>
            <a:spLocks noGrp="1"/>
          </p:cNvSpPr>
          <p:nvPr>
            <p:ph type="title"/>
          </p:nvPr>
        </p:nvSpPr>
        <p:spPr/>
        <p:txBody>
          <a:bodyPr/>
          <a:lstStyle/>
          <a:p>
            <a:r>
              <a:rPr lang="en-ZA"/>
              <a:t>CORPORATE ACTIONS</a:t>
            </a:r>
          </a:p>
        </p:txBody>
      </p:sp>
      <p:sp>
        <p:nvSpPr>
          <p:cNvPr id="3" name="Slide Number Placeholder 2">
            <a:extLst>
              <a:ext uri="{FF2B5EF4-FFF2-40B4-BE49-F238E27FC236}">
                <a16:creationId xmlns:a16="http://schemas.microsoft.com/office/drawing/2014/main" id="{17D7D491-CA1A-4F50-BC4D-6D88D7860877}"/>
              </a:ext>
            </a:extLst>
          </p:cNvPr>
          <p:cNvSpPr>
            <a:spLocks noGrp="1"/>
          </p:cNvSpPr>
          <p:nvPr>
            <p:ph type="sldNum" sz="quarter" idx="4"/>
          </p:nvPr>
        </p:nvSpPr>
        <p:spPr/>
        <p:txBody>
          <a:bodyPr/>
          <a:lstStyle/>
          <a:p>
            <a:fld id="{E6C5CAE3-2803-4CEA-BBAE-03A984B1D2D5}" type="slidenum">
              <a:rPr lang="en-ZA" smtClean="0"/>
              <a:pPr/>
              <a:t>6</a:t>
            </a:fld>
            <a:endParaRPr lang="en-ZA"/>
          </a:p>
        </p:txBody>
      </p:sp>
      <p:graphicFrame>
        <p:nvGraphicFramePr>
          <p:cNvPr id="8" name="Table 8">
            <a:extLst>
              <a:ext uri="{FF2B5EF4-FFF2-40B4-BE49-F238E27FC236}">
                <a16:creationId xmlns:a16="http://schemas.microsoft.com/office/drawing/2014/main" id="{19666B71-EC17-49F7-9672-42169DF4FBE8}"/>
              </a:ext>
            </a:extLst>
          </p:cNvPr>
          <p:cNvGraphicFramePr>
            <a:graphicFrameLocks noGrp="1"/>
          </p:cNvGraphicFramePr>
          <p:nvPr>
            <p:extLst>
              <p:ext uri="{D42A27DB-BD31-4B8C-83A1-F6EECF244321}">
                <p14:modId xmlns:p14="http://schemas.microsoft.com/office/powerpoint/2010/main" val="817354027"/>
              </p:ext>
            </p:extLst>
          </p:nvPr>
        </p:nvGraphicFramePr>
        <p:xfrm>
          <a:off x="274150" y="1328224"/>
          <a:ext cx="8577944" cy="4907278"/>
        </p:xfrm>
        <a:graphic>
          <a:graphicData uri="http://schemas.openxmlformats.org/drawingml/2006/table">
            <a:tbl>
              <a:tblPr firstRow="1" bandRow="1">
                <a:tableStyleId>{5C22544A-7EE6-4342-B048-85BDC9FD1C3A}</a:tableStyleId>
              </a:tblPr>
              <a:tblGrid>
                <a:gridCol w="2348486">
                  <a:extLst>
                    <a:ext uri="{9D8B030D-6E8A-4147-A177-3AD203B41FA5}">
                      <a16:colId xmlns:a16="http://schemas.microsoft.com/office/drawing/2014/main" val="3642433746"/>
                    </a:ext>
                  </a:extLst>
                </a:gridCol>
                <a:gridCol w="2804108">
                  <a:extLst>
                    <a:ext uri="{9D8B030D-6E8A-4147-A177-3AD203B41FA5}">
                      <a16:colId xmlns:a16="http://schemas.microsoft.com/office/drawing/2014/main" val="941390115"/>
                    </a:ext>
                  </a:extLst>
                </a:gridCol>
                <a:gridCol w="1235037">
                  <a:extLst>
                    <a:ext uri="{9D8B030D-6E8A-4147-A177-3AD203B41FA5}">
                      <a16:colId xmlns:a16="http://schemas.microsoft.com/office/drawing/2014/main" val="4123921205"/>
                    </a:ext>
                  </a:extLst>
                </a:gridCol>
                <a:gridCol w="2190313">
                  <a:extLst>
                    <a:ext uri="{9D8B030D-6E8A-4147-A177-3AD203B41FA5}">
                      <a16:colId xmlns:a16="http://schemas.microsoft.com/office/drawing/2014/main" val="499175774"/>
                    </a:ext>
                  </a:extLst>
                </a:gridCol>
              </a:tblGrid>
              <a:tr h="511055">
                <a:tc>
                  <a:txBody>
                    <a:bodyPr/>
                    <a:lstStyle/>
                    <a:p>
                      <a:r>
                        <a:rPr lang="en-ZA" sz="1400"/>
                        <a:t>Transaction</a:t>
                      </a:r>
                    </a:p>
                  </a:txBody>
                  <a:tcPr anchor="b">
                    <a:solidFill>
                      <a:schemeClr val="tx1"/>
                    </a:solidFill>
                  </a:tcPr>
                </a:tc>
                <a:tc>
                  <a:txBody>
                    <a:bodyPr/>
                    <a:lstStyle/>
                    <a:p>
                      <a:r>
                        <a:rPr lang="en-ZA" sz="1400"/>
                        <a:t>Description</a:t>
                      </a:r>
                    </a:p>
                  </a:txBody>
                  <a:tcPr anchor="b">
                    <a:solidFill>
                      <a:schemeClr val="tx1"/>
                    </a:solidFill>
                  </a:tcPr>
                </a:tc>
                <a:tc>
                  <a:txBody>
                    <a:bodyPr/>
                    <a:lstStyle/>
                    <a:p>
                      <a:pPr algn="ctr"/>
                      <a:r>
                        <a:rPr lang="en-ZA" sz="1400"/>
                        <a:t>Interest at 31 Aug 2021</a:t>
                      </a:r>
                    </a:p>
                  </a:txBody>
                  <a:tcPr>
                    <a:solidFill>
                      <a:schemeClr val="tx1"/>
                    </a:solidFill>
                  </a:tcPr>
                </a:tc>
                <a:tc>
                  <a:txBody>
                    <a:bodyPr/>
                    <a:lstStyle/>
                    <a:p>
                      <a:r>
                        <a:rPr lang="en-ZA" sz="1400"/>
                        <a:t>Comment</a:t>
                      </a:r>
                    </a:p>
                  </a:txBody>
                  <a:tcPr anchor="b">
                    <a:solidFill>
                      <a:schemeClr val="tx1"/>
                    </a:solidFill>
                  </a:tcPr>
                </a:tc>
                <a:extLst>
                  <a:ext uri="{0D108BD9-81ED-4DB2-BD59-A6C34878D82A}">
                    <a16:rowId xmlns:a16="http://schemas.microsoft.com/office/drawing/2014/main" val="1056235144"/>
                  </a:ext>
                </a:extLst>
              </a:tr>
              <a:tr h="308758">
                <a:tc>
                  <a:txBody>
                    <a:bodyPr/>
                    <a:lstStyle/>
                    <a:p>
                      <a:r>
                        <a:rPr lang="en-ZA" sz="1050" err="1"/>
                        <a:t>BedRock</a:t>
                      </a:r>
                      <a:r>
                        <a:rPr lang="en-ZA" sz="1050"/>
                        <a:t> Mining</a:t>
                      </a:r>
                    </a:p>
                  </a:txBody>
                  <a:tcPr/>
                </a:tc>
                <a:tc>
                  <a:txBody>
                    <a:bodyPr/>
                    <a:lstStyle/>
                    <a:p>
                      <a:r>
                        <a:rPr lang="en-ZA" sz="1050"/>
                        <a:t>TWK acquired a further 10% interest</a:t>
                      </a:r>
                    </a:p>
                  </a:txBody>
                  <a:tcPr/>
                </a:tc>
                <a:tc>
                  <a:txBody>
                    <a:bodyPr/>
                    <a:lstStyle/>
                    <a:p>
                      <a:pPr algn="ctr"/>
                      <a:r>
                        <a:rPr lang="en-ZA" sz="1050"/>
                        <a:t>100%</a:t>
                      </a:r>
                    </a:p>
                  </a:txBody>
                  <a:tcPr/>
                </a:tc>
                <a:tc>
                  <a:txBody>
                    <a:bodyPr/>
                    <a:lstStyle/>
                    <a:p>
                      <a:r>
                        <a:rPr lang="en-ZA" sz="1050"/>
                        <a:t>-</a:t>
                      </a:r>
                    </a:p>
                  </a:txBody>
                  <a:tcPr/>
                </a:tc>
                <a:extLst>
                  <a:ext uri="{0D108BD9-81ED-4DB2-BD59-A6C34878D82A}">
                    <a16:rowId xmlns:a16="http://schemas.microsoft.com/office/drawing/2014/main" val="978456676"/>
                  </a:ext>
                </a:extLst>
              </a:tr>
              <a:tr h="1786545">
                <a:tc>
                  <a:txBody>
                    <a:bodyPr/>
                    <a:lstStyle/>
                    <a:p>
                      <a:r>
                        <a:rPr lang="en-ZA" sz="1050"/>
                        <a:t>Sunshine Seedlings Services</a:t>
                      </a:r>
                      <a:br>
                        <a:rPr lang="en-ZA" sz="1050"/>
                      </a:br>
                      <a:r>
                        <a:rPr lang="en-ZA" sz="1050"/>
                        <a:t>(Sunshine Seedlings)</a:t>
                      </a:r>
                    </a:p>
                  </a:txBody>
                  <a:tcPr/>
                </a:tc>
                <a:tc>
                  <a:txBody>
                    <a:bodyPr/>
                    <a:lstStyle/>
                    <a:p>
                      <a:r>
                        <a:rPr lang="en-ZA" sz="1050"/>
                        <a:t>Sunshine Seedlings is a large nursery business yielding some of the highest quality timber and vegetable seedlings in South Africa</a:t>
                      </a:r>
                    </a:p>
                    <a:p>
                      <a:pPr marL="0" indent="0">
                        <a:buFont typeface="Arial" panose="020B0604020202020204" pitchFamily="34" charset="0"/>
                        <a:buNone/>
                      </a:pPr>
                      <a:endParaRPr lang="en-ZA" sz="1050"/>
                    </a:p>
                    <a:p>
                      <a:pPr marL="0" indent="0">
                        <a:buFont typeface="Arial" panose="020B0604020202020204" pitchFamily="34" charset="0"/>
                        <a:buNone/>
                      </a:pPr>
                      <a:r>
                        <a:rPr lang="en-ZA" sz="1050"/>
                        <a:t>Sunshine Seedlings produces over:</a:t>
                      </a:r>
                    </a:p>
                    <a:p>
                      <a:pPr marL="171450" indent="-171450">
                        <a:buFont typeface="Arial" panose="020B0604020202020204" pitchFamily="34" charset="0"/>
                        <a:buChar char="•"/>
                      </a:pPr>
                      <a:r>
                        <a:rPr lang="en-ZA" sz="1050"/>
                        <a:t>50 million vegetable seedlings; </a:t>
                      </a:r>
                    </a:p>
                    <a:p>
                      <a:pPr marL="171450" indent="-171450">
                        <a:buFont typeface="Arial" panose="020B0604020202020204" pitchFamily="34" charset="0"/>
                        <a:buChar char="•"/>
                      </a:pPr>
                      <a:r>
                        <a:rPr lang="en-ZA" sz="1050"/>
                        <a:t>10 million forestry clones;</a:t>
                      </a:r>
                    </a:p>
                    <a:p>
                      <a:pPr marL="171450" indent="-171450">
                        <a:buFont typeface="Arial" panose="020B0604020202020204" pitchFamily="34" charset="0"/>
                        <a:buChar char="•"/>
                      </a:pPr>
                      <a:r>
                        <a:rPr lang="en-ZA" sz="1050"/>
                        <a:t>  7 million forestry seedlings; and</a:t>
                      </a:r>
                    </a:p>
                    <a:p>
                      <a:pPr marL="171450" indent="-171450">
                        <a:buFont typeface="Arial" panose="020B0604020202020204" pitchFamily="34" charset="0"/>
                        <a:buChar char="•"/>
                      </a:pPr>
                      <a:r>
                        <a:rPr lang="en-ZA" sz="1050"/>
                        <a:t>  4 million essential oil seedlings</a:t>
                      </a:r>
                    </a:p>
                  </a:txBody>
                  <a:tcPr/>
                </a:tc>
                <a:tc>
                  <a:txBody>
                    <a:bodyPr/>
                    <a:lstStyle/>
                    <a:p>
                      <a:pPr algn="ctr"/>
                      <a:r>
                        <a:rPr lang="en-ZA" sz="1050"/>
                        <a:t>51%</a:t>
                      </a:r>
                    </a:p>
                  </a:txBody>
                  <a:tcPr/>
                </a:tc>
                <a:tc>
                  <a:txBody>
                    <a:bodyPr/>
                    <a:lstStyle/>
                    <a:p>
                      <a:pPr marL="171450" indent="-171450">
                        <a:buFont typeface="Arial" panose="020B0604020202020204" pitchFamily="34" charset="0"/>
                        <a:buChar char="•"/>
                      </a:pPr>
                      <a:r>
                        <a:rPr lang="en-ZA" sz="1050" dirty="0"/>
                        <a:t>Effective 1 September 2020</a:t>
                      </a:r>
                    </a:p>
                    <a:p>
                      <a:pPr marL="171450" indent="-171450">
                        <a:buFont typeface="Arial" panose="020B0604020202020204" pitchFamily="34" charset="0"/>
                        <a:buChar char="•"/>
                      </a:pPr>
                      <a:r>
                        <a:rPr lang="en-US" sz="1050" dirty="0"/>
                        <a:t>SSS contributed R27.9 million to EBITDA for the year under review</a:t>
                      </a:r>
                      <a:endParaRPr lang="en-ZA" sz="1050" dirty="0"/>
                    </a:p>
                    <a:p>
                      <a:pPr marL="171450" indent="-171450">
                        <a:buFont typeface="Arial" panose="020B0604020202020204" pitchFamily="34" charset="0"/>
                        <a:buChar char="•"/>
                      </a:pPr>
                      <a:r>
                        <a:rPr lang="en-ZA" sz="1050" dirty="0"/>
                        <a:t>Irrevocable right to acquire the remaining 49% interest over the next five years, at agreed terms and financial ratios</a:t>
                      </a:r>
                    </a:p>
                  </a:txBody>
                  <a:tcPr/>
                </a:tc>
                <a:extLst>
                  <a:ext uri="{0D108BD9-81ED-4DB2-BD59-A6C34878D82A}">
                    <a16:rowId xmlns:a16="http://schemas.microsoft.com/office/drawing/2014/main" val="1774943442"/>
                  </a:ext>
                </a:extLst>
              </a:tr>
              <a:tr h="1082235">
                <a:tc>
                  <a:txBody>
                    <a:bodyPr/>
                    <a:lstStyle/>
                    <a:p>
                      <a:r>
                        <a:rPr lang="en-ZA" sz="1050"/>
                        <a:t>Peak Timbers</a:t>
                      </a:r>
                    </a:p>
                  </a:txBody>
                  <a:tcPr/>
                </a:tc>
                <a:tc>
                  <a:txBody>
                    <a:bodyPr/>
                    <a:lstStyle/>
                    <a:p>
                      <a:r>
                        <a:rPr lang="en-ZA" sz="1050"/>
                        <a:t>Acquisition of the forestry assets:</a:t>
                      </a:r>
                    </a:p>
                    <a:p>
                      <a:pPr marL="171450" indent="-171450">
                        <a:buFont typeface="Arial" panose="020B0604020202020204" pitchFamily="34" charset="0"/>
                        <a:buChar char="•"/>
                      </a:pPr>
                      <a:r>
                        <a:rPr lang="en-US" sz="1050"/>
                        <a:t>26, 752 ha of land</a:t>
                      </a:r>
                      <a:r>
                        <a:rPr lang="en-ZA" sz="1050"/>
                        <a:t>;</a:t>
                      </a:r>
                    </a:p>
                    <a:p>
                      <a:pPr marL="171450" indent="-171450">
                        <a:buFont typeface="Arial" panose="020B0604020202020204" pitchFamily="34" charset="0"/>
                        <a:buChar char="•"/>
                      </a:pPr>
                      <a:r>
                        <a:rPr lang="en-ZA" sz="1050"/>
                        <a:t>20,000 ha of standing timber;</a:t>
                      </a:r>
                    </a:p>
                    <a:p>
                      <a:pPr marL="171450" indent="-171450">
                        <a:buFont typeface="Arial" panose="020B0604020202020204" pitchFamily="34" charset="0"/>
                        <a:buChar char="•"/>
                      </a:pPr>
                      <a:r>
                        <a:rPr lang="en-ZA" sz="1050"/>
                        <a:t>buildings; and </a:t>
                      </a:r>
                    </a:p>
                    <a:p>
                      <a:pPr marL="171450" indent="-171450">
                        <a:buFont typeface="Arial" panose="020B0604020202020204" pitchFamily="34" charset="0"/>
                        <a:buChar char="•"/>
                      </a:pPr>
                      <a:r>
                        <a:rPr lang="en-ZA" sz="1050"/>
                        <a:t>a sawmill operation</a:t>
                      </a:r>
                    </a:p>
                    <a:p>
                      <a:pPr marL="0" indent="0">
                        <a:buFont typeface="Arial" panose="020B0604020202020204" pitchFamily="34" charset="0"/>
                        <a:buNone/>
                      </a:pPr>
                      <a:r>
                        <a:rPr lang="en-ZA" sz="1050"/>
                        <a:t>for R577.1 million</a:t>
                      </a:r>
                    </a:p>
                  </a:txBody>
                  <a:tcPr/>
                </a:tc>
                <a:tc>
                  <a:txBody>
                    <a:bodyPr/>
                    <a:lstStyle/>
                    <a:p>
                      <a:pPr algn="ctr"/>
                      <a:r>
                        <a:rPr lang="en-ZA" sz="1050"/>
                        <a:t>100%</a:t>
                      </a:r>
                    </a:p>
                  </a:txBody>
                  <a:tcPr/>
                </a:tc>
                <a:tc>
                  <a:txBody>
                    <a:bodyPr/>
                    <a:lstStyle/>
                    <a:p>
                      <a:pPr marL="171450" indent="-171450">
                        <a:buFont typeface="Arial" panose="020B0604020202020204" pitchFamily="34" charset="0"/>
                        <a:buChar char="•"/>
                      </a:pPr>
                      <a:r>
                        <a:rPr lang="en-ZA" sz="1050" dirty="0"/>
                        <a:t>Effective 11 March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Peak Timbers contributed R18.5 million to EBITDA for the year under review</a:t>
                      </a:r>
                      <a:endParaRPr lang="en-ZA" sz="1050" dirty="0"/>
                    </a:p>
                  </a:txBody>
                  <a:tcPr/>
                </a:tc>
                <a:extLst>
                  <a:ext uri="{0D108BD9-81ED-4DB2-BD59-A6C34878D82A}">
                    <a16:rowId xmlns:a16="http://schemas.microsoft.com/office/drawing/2014/main" val="2737325270"/>
                  </a:ext>
                </a:extLst>
              </a:tr>
              <a:tr h="989713">
                <a:tc>
                  <a:txBody>
                    <a:bodyPr/>
                    <a:lstStyle/>
                    <a:p>
                      <a:pPr marL="171450" indent="-171450">
                        <a:buFont typeface="Arial" panose="020B0604020202020204" pitchFamily="34" charset="0"/>
                        <a:buChar char="•"/>
                      </a:pPr>
                      <a:r>
                        <a:rPr lang="en-ZA" sz="1050"/>
                        <a:t>Delisted from ZARX</a:t>
                      </a:r>
                    </a:p>
                    <a:p>
                      <a:pPr marL="0" indent="0">
                        <a:buFont typeface="Arial" panose="020B0604020202020204" pitchFamily="34" charset="0"/>
                        <a:buNone/>
                      </a:pPr>
                      <a:endParaRPr lang="en-ZA" sz="1050"/>
                    </a:p>
                    <a:p>
                      <a:pPr marL="171450" indent="-171450">
                        <a:buFont typeface="Arial" panose="020B0604020202020204" pitchFamily="34" charset="0"/>
                        <a:buChar char="•"/>
                      </a:pPr>
                      <a:r>
                        <a:rPr lang="en-ZA" sz="1050"/>
                        <a:t>Listed on Cape Town Stock Exchange (CTSE)</a:t>
                      </a:r>
                    </a:p>
                    <a:p>
                      <a:pPr marL="0" indent="0">
                        <a:buFont typeface="Arial" panose="020B0604020202020204" pitchFamily="34" charset="0"/>
                        <a:buNone/>
                      </a:pPr>
                      <a:endParaRPr lang="en-ZA" sz="1050"/>
                    </a:p>
                    <a:p>
                      <a:pPr marL="171450" indent="-171450">
                        <a:buFont typeface="Arial" panose="020B0604020202020204" pitchFamily="34" charset="0"/>
                        <a:buChar char="•"/>
                      </a:pPr>
                      <a:r>
                        <a:rPr lang="en-ZA" sz="1050"/>
                        <a:t>Planned secondary listing on A2X</a:t>
                      </a:r>
                    </a:p>
                  </a:txBody>
                  <a:tcPr/>
                </a:tc>
                <a:tc>
                  <a:txBody>
                    <a:bodyPr/>
                    <a:lstStyle/>
                    <a:p>
                      <a:pPr marL="171450" indent="-171450">
                        <a:buFont typeface="Arial" panose="020B0604020202020204" pitchFamily="34" charset="0"/>
                        <a:buChar char="•"/>
                      </a:pPr>
                      <a:r>
                        <a:rPr lang="en-ZA" sz="1050"/>
                        <a:t>Decision to move listing was taken before ZARX was suspended</a:t>
                      </a:r>
                    </a:p>
                    <a:p>
                      <a:pPr marL="171450" indent="-171450">
                        <a:buFont typeface="Arial" panose="020B0604020202020204" pitchFamily="34" charset="0"/>
                        <a:buChar char="•"/>
                      </a:pPr>
                      <a:r>
                        <a:rPr lang="en-ZA" sz="1050"/>
                        <a:t>First listing under the new CTSE name – refer to principal reasons on slide 7</a:t>
                      </a:r>
                    </a:p>
                  </a:txBody>
                  <a:tcPr/>
                </a:tc>
                <a:tc>
                  <a:txBody>
                    <a:bodyPr/>
                    <a:lstStyle/>
                    <a:p>
                      <a:pPr algn="ctr"/>
                      <a:endParaRPr lang="en-ZA" sz="1050"/>
                    </a:p>
                  </a:txBody>
                  <a:tcPr/>
                </a:tc>
                <a:tc>
                  <a:txBody>
                    <a:bodyPr/>
                    <a:lstStyle/>
                    <a:p>
                      <a:pPr marL="171450" indent="-171450">
                        <a:buFont typeface="Arial" panose="020B0604020202020204" pitchFamily="34" charset="0"/>
                        <a:buChar char="•"/>
                      </a:pPr>
                      <a:r>
                        <a:rPr lang="en-ZA" sz="1050" dirty="0"/>
                        <a:t>No liquidity</a:t>
                      </a:r>
                    </a:p>
                    <a:p>
                      <a:pPr marL="0" indent="0">
                        <a:buFont typeface="Arial" panose="020B0604020202020204" pitchFamily="34" charset="0"/>
                        <a:buNone/>
                      </a:pPr>
                      <a:endParaRPr lang="en-ZA" sz="1050" dirty="0"/>
                    </a:p>
                    <a:p>
                      <a:pPr marL="171450" indent="-171450">
                        <a:buFont typeface="Arial" panose="020B0604020202020204" pitchFamily="34" charset="0"/>
                        <a:buChar char="•"/>
                      </a:pPr>
                      <a:r>
                        <a:rPr lang="en-ZA" sz="1050" dirty="0"/>
                        <a:t>Share price increased by 9% since listing on CTSE on </a:t>
                      </a:r>
                      <a:br>
                        <a:rPr lang="en-ZA" sz="1050" dirty="0"/>
                      </a:br>
                      <a:r>
                        <a:rPr lang="en-ZA" sz="1050" dirty="0"/>
                        <a:t>30 September 2021</a:t>
                      </a:r>
                    </a:p>
                    <a:p>
                      <a:pPr marL="171450" indent="-171450">
                        <a:buFont typeface="Arial" panose="020B0604020202020204" pitchFamily="34" charset="0"/>
                        <a:buChar char="•"/>
                      </a:pPr>
                      <a:r>
                        <a:rPr lang="en-ZA" sz="1050" dirty="0"/>
                        <a:t>On or about 30 November 2021</a:t>
                      </a:r>
                    </a:p>
                  </a:txBody>
                  <a:tcPr/>
                </a:tc>
                <a:extLst>
                  <a:ext uri="{0D108BD9-81ED-4DB2-BD59-A6C34878D82A}">
                    <a16:rowId xmlns:a16="http://schemas.microsoft.com/office/drawing/2014/main" val="878416261"/>
                  </a:ext>
                </a:extLst>
              </a:tr>
            </a:tbl>
          </a:graphicData>
        </a:graphic>
      </p:graphicFrame>
      <p:sp>
        <p:nvSpPr>
          <p:cNvPr id="9" name="Footer Placeholder 4">
            <a:extLst>
              <a:ext uri="{FF2B5EF4-FFF2-40B4-BE49-F238E27FC236}">
                <a16:creationId xmlns:a16="http://schemas.microsoft.com/office/drawing/2014/main" id="{2200ACE7-E0FF-4D09-A7E9-DE3BC9CC9A7E}"/>
              </a:ext>
            </a:extLst>
          </p:cNvPr>
          <p:cNvSpPr>
            <a:spLocks noGrp="1"/>
          </p:cNvSpPr>
          <p:nvPr>
            <p:ph type="ftr" sz="quarter" idx="11"/>
          </p:nvPr>
        </p:nvSpPr>
        <p:spPr>
          <a:xfrm>
            <a:off x="432000" y="6390000"/>
            <a:ext cx="8100000" cy="288000"/>
          </a:xfrm>
        </p:spPr>
        <p:txBody>
          <a:bodyPr/>
          <a:lstStyle/>
          <a:p>
            <a:r>
              <a:rPr lang="en-ZA"/>
              <a:t>TWK FINAL results presentation 2021</a:t>
            </a:r>
          </a:p>
        </p:txBody>
      </p:sp>
    </p:spTree>
    <p:extLst>
      <p:ext uri="{BB962C8B-B14F-4D97-AF65-F5344CB8AC3E}">
        <p14:creationId xmlns:p14="http://schemas.microsoft.com/office/powerpoint/2010/main" val="2309996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09F5-E5F1-4E76-9A76-11CAC3887735}"/>
              </a:ext>
            </a:extLst>
          </p:cNvPr>
          <p:cNvSpPr>
            <a:spLocks noGrp="1"/>
          </p:cNvSpPr>
          <p:nvPr>
            <p:ph type="title"/>
          </p:nvPr>
        </p:nvSpPr>
        <p:spPr/>
        <p:txBody>
          <a:bodyPr/>
          <a:lstStyle/>
          <a:p>
            <a:r>
              <a:rPr lang="en-ZA"/>
              <a:t>PRINCIPAL REASONS FOR LISTINGS</a:t>
            </a:r>
          </a:p>
        </p:txBody>
      </p:sp>
      <p:sp>
        <p:nvSpPr>
          <p:cNvPr id="3" name="Content Placeholder 2">
            <a:extLst>
              <a:ext uri="{FF2B5EF4-FFF2-40B4-BE49-F238E27FC236}">
                <a16:creationId xmlns:a16="http://schemas.microsoft.com/office/drawing/2014/main" id="{B13B3C6D-D505-4BBE-9557-2FB8A47EE8D5}"/>
              </a:ext>
            </a:extLst>
          </p:cNvPr>
          <p:cNvSpPr>
            <a:spLocks noGrp="1"/>
          </p:cNvSpPr>
          <p:nvPr>
            <p:ph idx="1"/>
          </p:nvPr>
        </p:nvSpPr>
        <p:spPr>
          <a:xfrm>
            <a:off x="432000" y="1649619"/>
            <a:ext cx="8280000" cy="4320000"/>
          </a:xfrm>
        </p:spPr>
        <p:txBody>
          <a:bodyPr/>
          <a:lstStyle/>
          <a:p>
            <a:pPr marL="0" indent="0">
              <a:spcBef>
                <a:spcPts val="1200"/>
              </a:spcBef>
              <a:spcAft>
                <a:spcPts val="1200"/>
              </a:spcAft>
              <a:buNone/>
            </a:pPr>
            <a:r>
              <a:rPr lang="en-US"/>
              <a:t>The principal reasons for the CTSE Listing (as a primary listing), coupled with a planned secondary listing on A2X, is to: </a:t>
            </a:r>
          </a:p>
          <a:p>
            <a:pPr>
              <a:spcBef>
                <a:spcPts val="1200"/>
              </a:spcBef>
              <a:spcAft>
                <a:spcPts val="1200"/>
              </a:spcAft>
            </a:pPr>
            <a:r>
              <a:rPr lang="en-US"/>
              <a:t>enhance the ability and liquidity to trade in TWK Shares; </a:t>
            </a:r>
          </a:p>
          <a:p>
            <a:pPr>
              <a:spcBef>
                <a:spcPts val="1200"/>
              </a:spcBef>
              <a:spcAft>
                <a:spcPts val="1200"/>
              </a:spcAft>
            </a:pPr>
            <a:r>
              <a:rPr lang="en-US"/>
              <a:t>position the Company strategically better to attract institutional investors, in the near future, due to open market access developments associated with CTSE and A2X; </a:t>
            </a:r>
          </a:p>
          <a:p>
            <a:pPr>
              <a:spcBef>
                <a:spcPts val="1200"/>
              </a:spcBef>
              <a:spcAft>
                <a:spcPts val="1200"/>
              </a:spcAft>
            </a:pPr>
            <a:r>
              <a:rPr lang="en-US"/>
              <a:t>promote the Company’s ability to raise capital and list equity and debt on a single primary exchange; </a:t>
            </a:r>
          </a:p>
          <a:p>
            <a:pPr>
              <a:spcBef>
                <a:spcPts val="1200"/>
              </a:spcBef>
              <a:spcAft>
                <a:spcPts val="1200"/>
              </a:spcAft>
            </a:pPr>
            <a:r>
              <a:rPr lang="en-US"/>
              <a:t>provide additional protection to TWK Shareholders having access to a CTSE client protection fund; and </a:t>
            </a:r>
          </a:p>
          <a:p>
            <a:pPr>
              <a:spcBef>
                <a:spcPts val="1200"/>
              </a:spcBef>
              <a:spcAft>
                <a:spcPts val="1200"/>
              </a:spcAft>
            </a:pPr>
            <a:r>
              <a:rPr lang="en-US"/>
              <a:t>have a primary listing and secondary listing on exchanges which the Board both regard as financially sustainable in the long-term</a:t>
            </a:r>
            <a:endParaRPr lang="en-ZA"/>
          </a:p>
        </p:txBody>
      </p:sp>
      <p:sp>
        <p:nvSpPr>
          <p:cNvPr id="6" name="Slide Number Placeholder 5">
            <a:extLst>
              <a:ext uri="{FF2B5EF4-FFF2-40B4-BE49-F238E27FC236}">
                <a16:creationId xmlns:a16="http://schemas.microsoft.com/office/drawing/2014/main" id="{95AF5EA0-82A3-4F13-AA3E-DAE268AE3AFE}"/>
              </a:ext>
            </a:extLst>
          </p:cNvPr>
          <p:cNvSpPr>
            <a:spLocks noGrp="1"/>
          </p:cNvSpPr>
          <p:nvPr>
            <p:ph type="sldNum" sz="quarter" idx="4"/>
          </p:nvPr>
        </p:nvSpPr>
        <p:spPr/>
        <p:txBody>
          <a:bodyPr/>
          <a:lstStyle/>
          <a:p>
            <a:fld id="{E6C5CAE3-2803-4CEA-BBAE-03A984B1D2D5}" type="slidenum">
              <a:rPr lang="en-ZA" smtClean="0"/>
              <a:pPr/>
              <a:t>7</a:t>
            </a:fld>
            <a:endParaRPr lang="en-ZA"/>
          </a:p>
        </p:txBody>
      </p:sp>
      <p:sp>
        <p:nvSpPr>
          <p:cNvPr id="7" name="Footer Placeholder 4">
            <a:extLst>
              <a:ext uri="{FF2B5EF4-FFF2-40B4-BE49-F238E27FC236}">
                <a16:creationId xmlns:a16="http://schemas.microsoft.com/office/drawing/2014/main" id="{B2DFE4DB-481D-4CC1-A485-007C690B9304}"/>
              </a:ext>
            </a:extLst>
          </p:cNvPr>
          <p:cNvSpPr txBox="1">
            <a:spLocks/>
          </p:cNvSpPr>
          <p:nvPr/>
        </p:nvSpPr>
        <p:spPr>
          <a:xfrm>
            <a:off x="432000" y="6390000"/>
            <a:ext cx="8100000" cy="288000"/>
          </a:xfrm>
          <a:prstGeom prst="rect">
            <a:avLst/>
          </a:prstGeom>
        </p:spPr>
        <p:txBody>
          <a:bodyPr vert="horz" lIns="0" tIns="0" rIns="0" bIns="0" rtlCol="0" anchor="ctr" anchorCtr="0">
            <a:noAutofit/>
          </a:bodyPr>
          <a:lstStyle>
            <a:defPPr>
              <a:defRPr lang="en-US"/>
            </a:defPPr>
            <a:lvl1pPr marL="0" algn="l" defTabSz="457200" rtl="0" eaLnBrk="1" latinLnBrk="0" hangingPunct="1">
              <a:lnSpc>
                <a:spcPct val="90000"/>
              </a:lnSpc>
              <a:defRPr sz="10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a:t>TWK FINAL results presentation 2021</a:t>
            </a:r>
          </a:p>
        </p:txBody>
      </p:sp>
    </p:spTree>
    <p:extLst>
      <p:ext uri="{BB962C8B-B14F-4D97-AF65-F5344CB8AC3E}">
        <p14:creationId xmlns:p14="http://schemas.microsoft.com/office/powerpoint/2010/main" val="129146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D5987-98DB-40DD-8C3B-10857841DFD9}"/>
              </a:ext>
            </a:extLst>
          </p:cNvPr>
          <p:cNvSpPr>
            <a:spLocks noGrp="1"/>
          </p:cNvSpPr>
          <p:nvPr>
            <p:ph type="ctrTitle"/>
          </p:nvPr>
        </p:nvSpPr>
        <p:spPr/>
        <p:txBody>
          <a:bodyPr/>
          <a:lstStyle/>
          <a:p>
            <a:r>
              <a:rPr lang="en-ZA"/>
              <a:t>Financial performance</a:t>
            </a:r>
            <a:br>
              <a:rPr lang="en-ZA"/>
            </a:br>
            <a:r>
              <a:rPr lang="en-ZA"/>
              <a:t>and segmental review</a:t>
            </a:r>
          </a:p>
        </p:txBody>
      </p:sp>
      <p:sp>
        <p:nvSpPr>
          <p:cNvPr id="7" name="Slide Number Placeholder 6">
            <a:extLst>
              <a:ext uri="{FF2B5EF4-FFF2-40B4-BE49-F238E27FC236}">
                <a16:creationId xmlns:a16="http://schemas.microsoft.com/office/drawing/2014/main" id="{BFD71D7E-4248-404C-8B73-814FD55FE2BE}"/>
              </a:ext>
            </a:extLst>
          </p:cNvPr>
          <p:cNvSpPr>
            <a:spLocks noGrp="1"/>
          </p:cNvSpPr>
          <p:nvPr>
            <p:ph type="sldNum" sz="quarter" idx="4"/>
          </p:nvPr>
        </p:nvSpPr>
        <p:spPr/>
        <p:txBody>
          <a:bodyPr/>
          <a:lstStyle/>
          <a:p>
            <a:fld id="{E6C5CAE3-2803-4CEA-BBAE-03A984B1D2D5}" type="slidenum">
              <a:rPr lang="en-ZA" smtClean="0"/>
              <a:pPr/>
              <a:t>8</a:t>
            </a:fld>
            <a:endParaRPr lang="en-ZA"/>
          </a:p>
        </p:txBody>
      </p:sp>
      <p:sp>
        <p:nvSpPr>
          <p:cNvPr id="5" name="Subtitle 4">
            <a:extLst>
              <a:ext uri="{FF2B5EF4-FFF2-40B4-BE49-F238E27FC236}">
                <a16:creationId xmlns:a16="http://schemas.microsoft.com/office/drawing/2014/main" id="{670E039B-030E-4D21-9ABC-077588A6F8C9}"/>
              </a:ext>
            </a:extLst>
          </p:cNvPr>
          <p:cNvSpPr>
            <a:spLocks noGrp="1"/>
          </p:cNvSpPr>
          <p:nvPr>
            <p:ph type="subTitle" idx="1"/>
          </p:nvPr>
        </p:nvSpPr>
        <p:spPr/>
        <p:txBody>
          <a:bodyPr/>
          <a:lstStyle/>
          <a:p>
            <a:r>
              <a:rPr lang="en-ZA"/>
              <a:t>02</a:t>
            </a:r>
          </a:p>
        </p:txBody>
      </p:sp>
      <p:sp>
        <p:nvSpPr>
          <p:cNvPr id="8" name="Footer Placeholder 5">
            <a:extLst>
              <a:ext uri="{FF2B5EF4-FFF2-40B4-BE49-F238E27FC236}">
                <a16:creationId xmlns:a16="http://schemas.microsoft.com/office/drawing/2014/main" id="{184541F1-A8A1-409A-AAF0-F33BBD3B3179}"/>
              </a:ext>
            </a:extLst>
          </p:cNvPr>
          <p:cNvSpPr>
            <a:spLocks noGrp="1"/>
          </p:cNvSpPr>
          <p:nvPr>
            <p:ph type="ftr" sz="quarter" idx="3"/>
          </p:nvPr>
        </p:nvSpPr>
        <p:spPr>
          <a:xfrm>
            <a:off x="432000" y="6390000"/>
            <a:ext cx="4248000" cy="288000"/>
          </a:xfrm>
        </p:spPr>
        <p:txBody>
          <a:bodyPr/>
          <a:lstStyle/>
          <a:p>
            <a:r>
              <a:rPr lang="en-ZA"/>
              <a:t>TWK FINAL results presentation 2021</a:t>
            </a:r>
          </a:p>
        </p:txBody>
      </p:sp>
    </p:spTree>
    <p:extLst>
      <p:ext uri="{BB962C8B-B14F-4D97-AF65-F5344CB8AC3E}">
        <p14:creationId xmlns:p14="http://schemas.microsoft.com/office/powerpoint/2010/main" val="2979644947"/>
      </p:ext>
    </p:extLst>
  </p:cSld>
  <p:clrMapOvr>
    <a:masterClrMapping/>
  </p:clrMapOvr>
</p:sld>
</file>

<file path=ppt/theme/theme1.xml><?xml version="1.0" encoding="utf-8"?>
<a:theme xmlns:a="http://schemas.openxmlformats.org/drawingml/2006/main" name="Office Theme">
  <a:themeElements>
    <a:clrScheme name="TWK 2020">
      <a:dk1>
        <a:srgbClr val="545629"/>
      </a:dk1>
      <a:lt1>
        <a:sysClr val="window" lastClr="FFFFFF"/>
      </a:lt1>
      <a:dk2>
        <a:srgbClr val="000000"/>
      </a:dk2>
      <a:lt2>
        <a:srgbClr val="E7E9E6"/>
      </a:lt2>
      <a:accent1>
        <a:srgbClr val="43B649"/>
      </a:accent1>
      <a:accent2>
        <a:srgbClr val="E8C01F"/>
      </a:accent2>
      <a:accent3>
        <a:srgbClr val="E77525"/>
      </a:accent3>
      <a:accent4>
        <a:srgbClr val="DE2726"/>
      </a:accent4>
      <a:accent5>
        <a:srgbClr val="D0D5CD"/>
      </a:accent5>
      <a:accent6>
        <a:srgbClr val="717073"/>
      </a:accent6>
      <a:hlink>
        <a:srgbClr val="0563C1"/>
      </a:hlink>
      <a:folHlink>
        <a:srgbClr val="954F72"/>
      </a:folHlink>
    </a:clrScheme>
    <a:fontScheme name="TWK 2020">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6BA9C6131BB645ADA5E6810245EAFD" ma:contentTypeVersion="9" ma:contentTypeDescription="Create a new document." ma:contentTypeScope="" ma:versionID="eb03379bae15c72aeebaceafac628de4">
  <xsd:schema xmlns:xsd="http://www.w3.org/2001/XMLSchema" xmlns:xs="http://www.w3.org/2001/XMLSchema" xmlns:p="http://schemas.microsoft.com/office/2006/metadata/properties" xmlns:ns2="cd56033f-13f1-4ec7-9b41-5b3e333feb6a" xmlns:ns3="f7c7e030-ff1a-4d52-a338-494e21a656cd" targetNamespace="http://schemas.microsoft.com/office/2006/metadata/properties" ma:root="true" ma:fieldsID="2e00786d92c9b56cf7d5c6b9b2fec24b" ns2:_="" ns3:_="">
    <xsd:import namespace="cd56033f-13f1-4ec7-9b41-5b3e333feb6a"/>
    <xsd:import namespace="f7c7e030-ff1a-4d52-a338-494e21a656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6033f-13f1-4ec7-9b41-5b3e333feb6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7c7e030-ff1a-4d52-a338-494e21a656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d56033f-13f1-4ec7-9b41-5b3e333feb6a">5FWQAZSD34AD-2093972792-9699</_dlc_DocId>
    <_dlc_DocIdUrl xmlns="cd56033f-13f1-4ec7-9b41-5b3e333feb6a">
      <Url>https://vb002880.sharepoint.com/sites/clients/TWK/_layouts/15/DocIdRedir.aspx?ID=5FWQAZSD34AD-2093972792-9699</Url>
      <Description>5FWQAZSD34AD-2093972792-9699</Description>
    </_dlc_DocIdUrl>
  </documentManagement>
</p:properties>
</file>

<file path=customXml/itemProps1.xml><?xml version="1.0" encoding="utf-8"?>
<ds:datastoreItem xmlns:ds="http://schemas.openxmlformats.org/officeDocument/2006/customXml" ds:itemID="{654DD367-B032-47FD-B15E-F0CC5E11AE1B}">
  <ds:schemaRefs>
    <ds:schemaRef ds:uri="http://schemas.microsoft.com/sharepoint/events"/>
  </ds:schemaRefs>
</ds:datastoreItem>
</file>

<file path=customXml/itemProps2.xml><?xml version="1.0" encoding="utf-8"?>
<ds:datastoreItem xmlns:ds="http://schemas.openxmlformats.org/officeDocument/2006/customXml" ds:itemID="{5B4E3F9E-E91D-4FA1-91F1-77458EDBEB73}">
  <ds:schemaRefs>
    <ds:schemaRef ds:uri="http://schemas.microsoft.com/sharepoint/v3/contenttype/forms"/>
  </ds:schemaRefs>
</ds:datastoreItem>
</file>

<file path=customXml/itemProps3.xml><?xml version="1.0" encoding="utf-8"?>
<ds:datastoreItem xmlns:ds="http://schemas.openxmlformats.org/officeDocument/2006/customXml" ds:itemID="{29E5911A-2F62-4758-A5F9-4107423B61B1}">
  <ds:schemaRefs>
    <ds:schemaRef ds:uri="cd56033f-13f1-4ec7-9b41-5b3e333feb6a"/>
    <ds:schemaRef ds:uri="f7c7e030-ff1a-4d52-a338-494e21a656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1E166D2-F103-4B7D-A447-5430AC94FFE2}">
  <ds:schemaRefs>
    <ds:schemaRef ds:uri="cd56033f-13f1-4ec7-9b41-5b3e333feb6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2256</Words>
  <Application>Microsoft Office PowerPoint</Application>
  <PresentationFormat>On-screen Show (4:3)</PresentationFormat>
  <Paragraphs>317</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Arial Black</vt:lpstr>
      <vt:lpstr>Calibri</vt:lpstr>
      <vt:lpstr>Calibri Light</vt:lpstr>
      <vt:lpstr>Office Theme</vt:lpstr>
      <vt:lpstr>Custom Design</vt:lpstr>
      <vt:lpstr>PowerPoint Presentation</vt:lpstr>
      <vt:lpstr>Disclaimer</vt:lpstr>
      <vt:lpstr>Agenda</vt:lpstr>
      <vt:lpstr>RESULTS at a glance</vt:lpstr>
      <vt:lpstr>2021 AT A GLANCE</vt:lpstr>
      <vt:lpstr>THE YEAR AT A GLANCE</vt:lpstr>
      <vt:lpstr>CORPORATE ACTIONS</vt:lpstr>
      <vt:lpstr>PRINCIPAL REASONS FOR LISTINGS</vt:lpstr>
      <vt:lpstr>Financial performance and segmental review</vt:lpstr>
      <vt:lpstr>Key financial indicators</vt:lpstr>
      <vt:lpstr>Key financial indicators (continued)</vt:lpstr>
      <vt:lpstr>SHARE STATISTICS</vt:lpstr>
      <vt:lpstr>Segment analysis</vt:lpstr>
      <vt:lpstr>TIMBER</vt:lpstr>
      <vt:lpstr>Retail and mechanisation</vt:lpstr>
      <vt:lpstr>GRAIN</vt:lpstr>
      <vt:lpstr>FINANCIAL SERVICES</vt:lpstr>
      <vt:lpstr>Motors and tyres</vt:lpstr>
      <vt:lpstr>RENEWABLE ENERGY</vt:lpstr>
      <vt:lpstr>Outlook</vt:lpstr>
      <vt:lpstr>OUTLOOK</vt:lpstr>
      <vt:lpstr>Thank you</vt:lpstr>
      <vt:lpstr>Background on twk</vt:lpstr>
      <vt:lpstr>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results presentation</dc:title>
  <dc:creator>Marlize Keyter</dc:creator>
  <cp:lastModifiedBy>Marlize Keyter</cp:lastModifiedBy>
  <cp:revision>3</cp:revision>
  <cp:lastPrinted>2020-11-30T06:48:46Z</cp:lastPrinted>
  <dcterms:created xsi:type="dcterms:W3CDTF">2020-11-25T18:35:08Z</dcterms:created>
  <dcterms:modified xsi:type="dcterms:W3CDTF">2021-11-28T08:06:49Z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0x010100F46BA9C6131BB645ADA5E6810245EAFD</vt:lpwstr>
  </property>
  <property fmtid="{D5CDD505-2E9C-101B-9397-08002B2CF9AE}" pid="3" name="_dlc_DocIdItemGuid">
    <vt:lpwstr>c89f1a09-9d3d-40c2-8d4a-4818257d8097</vt:lpwstr>
  </property>
</Properties>
</file>